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00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4171" autoAdjust="0"/>
  </p:normalViewPr>
  <p:slideViewPr>
    <p:cSldViewPr snapToGrid="0">
      <p:cViewPr>
        <p:scale>
          <a:sx n="72" d="100"/>
          <a:sy n="72" d="100"/>
        </p:scale>
        <p:origin x="110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C13DB-2C77-414C-91A8-657899A0D6D2}" type="datetimeFigureOut">
              <a:rPr lang="en-US" smtClean="0"/>
              <a:t>5/24/2021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B38CA-02ED-4A82-B69E-3C74213CF781}" type="slidenum">
              <a:rPr lang="en-US" smtClean="0"/>
              <a:t>‹#›</a:t>
            </a:fld>
            <a:endParaRPr lang="en-US"/>
          </a:p>
        </p:txBody>
      </p:sp>
    </p:spTree>
    <p:extLst>
      <p:ext uri="{BB962C8B-B14F-4D97-AF65-F5344CB8AC3E}">
        <p14:creationId xmlns:p14="http://schemas.microsoft.com/office/powerpoint/2010/main" val="3955500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8B38CA-02ED-4A82-B69E-3C74213CF781}" type="slidenum">
              <a:rPr lang="en-US" smtClean="0"/>
              <a:t>5</a:t>
            </a:fld>
            <a:endParaRPr lang="en-US"/>
          </a:p>
        </p:txBody>
      </p:sp>
    </p:spTree>
    <p:extLst>
      <p:ext uri="{BB962C8B-B14F-4D97-AF65-F5344CB8AC3E}">
        <p14:creationId xmlns:p14="http://schemas.microsoft.com/office/powerpoint/2010/main" val="35107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Remote sensing can be used for determining watershed geometry and drainage network for hydrologic models and for empirical flood peak, annual runoff or low flow equations</a:t>
            </a:r>
          </a:p>
          <a:p>
            <a:pPr marL="171450" indent="-171450">
              <a:buFontTx/>
              <a:buChar char="-"/>
            </a:pPr>
            <a:r>
              <a:rPr lang="en-US" dirty="0"/>
              <a:t>Sensors also provide input data such as land use, soil moisture, and topography for runoff modeling. Remote Sensing techniques can be used to assess several water quality parameters largely because of the curvilinear relationship between suspended sediments and sensor reflectance</a:t>
            </a:r>
          </a:p>
          <a:p>
            <a:pPr marL="171450" indent="-171450">
              <a:buFontTx/>
              <a:buChar char="-"/>
            </a:pPr>
            <a:r>
              <a:rPr lang="en-US" dirty="0"/>
              <a:t>Eutrophication of a water body (when high concentration of nutrients in a water body stimulates the bloom of algae; though part of the natural aging process, exacerbated by humans and considered “pollution”) is usually quantified in terms of the concentration of the chlorophyll contained in the algae/plankton</a:t>
            </a:r>
          </a:p>
          <a:p>
            <a:pPr marL="171450" indent="-171450">
              <a:buFontTx/>
              <a:buChar char="-"/>
            </a:pPr>
            <a:r>
              <a:rPr lang="en-US" dirty="0"/>
              <a:t>Thermal discharge into streams, lakes and coastal waters from electrical power plants has been mapped with remotely sensed data (Gibbons et al., 1989).</a:t>
            </a:r>
          </a:p>
        </p:txBody>
      </p:sp>
      <p:sp>
        <p:nvSpPr>
          <p:cNvPr id="4" name="Slide Number Placeholder 3"/>
          <p:cNvSpPr>
            <a:spLocks noGrp="1"/>
          </p:cNvSpPr>
          <p:nvPr>
            <p:ph type="sldNum" sz="quarter" idx="5"/>
          </p:nvPr>
        </p:nvSpPr>
        <p:spPr/>
        <p:txBody>
          <a:bodyPr/>
          <a:lstStyle/>
          <a:p>
            <a:fld id="{9A8B38CA-02ED-4A82-B69E-3C74213CF781}" type="slidenum">
              <a:rPr lang="en-US" smtClean="0"/>
              <a:t>21</a:t>
            </a:fld>
            <a:endParaRPr lang="en-US"/>
          </a:p>
        </p:txBody>
      </p:sp>
    </p:spTree>
    <p:extLst>
      <p:ext uri="{BB962C8B-B14F-4D97-AF65-F5344CB8AC3E}">
        <p14:creationId xmlns:p14="http://schemas.microsoft.com/office/powerpoint/2010/main" val="1287591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Remote sensing has given us a new perspective of the earth’s processes and land use patterns. It provides a cost-effective tool to monitor changes in land cover and use. It also is one of the only ways to monitor large-scale and global processes. Remote sensing can allow us to observe remote or difficult to access areas</a:t>
            </a:r>
          </a:p>
          <a:p>
            <a:pPr marL="171450" indent="-171450">
              <a:buFontTx/>
              <a:buChar char="-"/>
            </a:pPr>
            <a:r>
              <a:rPr lang="en-US" dirty="0"/>
              <a:t>In combination with GIS, it allows us to integrate information in new ways and provides us with an increased understanding of the processes that link ecosystems together. With GIS, physical, biological, and socio-economic information can be combined to give a complete picture of a region. Linking different data in one system, encourages better information management and also facilitates historical comparisons by standardizing data.</a:t>
            </a:r>
          </a:p>
          <a:p>
            <a:pPr marL="171450" indent="-171450">
              <a:buFontTx/>
              <a:buChar char="-"/>
            </a:pPr>
            <a:r>
              <a:rPr lang="en-US" dirty="0"/>
              <a:t>A GIS analysis </a:t>
            </a:r>
            <a:r>
              <a:rPr lang="en-US" dirty="0" err="1"/>
              <a:t>prodices</a:t>
            </a:r>
            <a:r>
              <a:rPr lang="en-US" dirty="0"/>
              <a:t> a clear, </a:t>
            </a:r>
            <a:r>
              <a:rPr lang="en-US" dirty="0" err="1"/>
              <a:t>cisual</a:t>
            </a:r>
            <a:r>
              <a:rPr lang="en-US" dirty="0"/>
              <a:t> image of conservation and land use needs that can be easily </a:t>
            </a:r>
            <a:r>
              <a:rPr lang="en-US" dirty="0" err="1"/>
              <a:t>understoon</a:t>
            </a:r>
            <a:r>
              <a:rPr lang="en-US" dirty="0"/>
              <a:t> by decision-makers and communities. In turn, this facilitates decision-making.</a:t>
            </a:r>
          </a:p>
          <a:p>
            <a:pPr marL="171450" indent="-171450">
              <a:buFontTx/>
              <a:buChar char="-"/>
            </a:pPr>
            <a:r>
              <a:rPr lang="en-US" dirty="0"/>
              <a:t>Finally, GIS can be used to consider different options and model different land uses. This can ensure better land use planning in the future.</a:t>
            </a:r>
          </a:p>
        </p:txBody>
      </p:sp>
      <p:sp>
        <p:nvSpPr>
          <p:cNvPr id="4" name="Slide Number Placeholder 3"/>
          <p:cNvSpPr>
            <a:spLocks noGrp="1"/>
          </p:cNvSpPr>
          <p:nvPr>
            <p:ph type="sldNum" sz="quarter" idx="5"/>
          </p:nvPr>
        </p:nvSpPr>
        <p:spPr/>
        <p:txBody>
          <a:bodyPr/>
          <a:lstStyle/>
          <a:p>
            <a:fld id="{9A8B38CA-02ED-4A82-B69E-3C74213CF781}" type="slidenum">
              <a:rPr lang="en-US" smtClean="0"/>
              <a:t>22</a:t>
            </a:fld>
            <a:endParaRPr lang="en-US"/>
          </a:p>
        </p:txBody>
      </p:sp>
    </p:spTree>
    <p:extLst>
      <p:ext uri="{BB962C8B-B14F-4D97-AF65-F5344CB8AC3E}">
        <p14:creationId xmlns:p14="http://schemas.microsoft.com/office/powerpoint/2010/main" val="2827550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While RS and GIS can be excellent research tools, there are a number of limitations to their use:</a:t>
            </a:r>
          </a:p>
          <a:p>
            <a:pPr marL="628650" lvl="1" indent="-171450">
              <a:buFontTx/>
              <a:buChar char="-"/>
            </a:pPr>
            <a:r>
              <a:rPr lang="en-US" dirty="0"/>
              <a:t>One major problem is the </a:t>
            </a:r>
            <a:r>
              <a:rPr lang="en-US" b="1" dirty="0"/>
              <a:t>cost</a:t>
            </a:r>
            <a:r>
              <a:rPr lang="en-US" b="0" dirty="0"/>
              <a:t> of satellite images and equipment. To reduce costs, several organizations can purchase images jointly. </a:t>
            </a:r>
          </a:p>
          <a:p>
            <a:pPr marL="628650" lvl="1" indent="-171450">
              <a:buFontTx/>
              <a:buChar char="-"/>
            </a:pPr>
            <a:r>
              <a:rPr lang="en-US" b="0" dirty="0"/>
              <a:t>The cost of images is compounded by the need to buy many images in areas where </a:t>
            </a:r>
            <a:r>
              <a:rPr lang="en-US" b="1" dirty="0"/>
              <a:t>cloud cover</a:t>
            </a:r>
            <a:r>
              <a:rPr lang="en-US" b="0" dirty="0"/>
              <a:t> is high. This can be a particular problem, for areas, for example, like Vietnam, where areas of humid forest tend to have thick cloud cover. Unlike aerial photos, you can not pick ideal conditions (except in rare cases and for lots of money) for the satellite pass over an area. This problem can be offset by using radar images, which can penetrate cloud cover; however, these images are harder to interpret and there is limited historical data.</a:t>
            </a:r>
          </a:p>
          <a:p>
            <a:pPr marL="628650" lvl="1" indent="-171450">
              <a:buFontTx/>
              <a:buChar char="-"/>
            </a:pPr>
            <a:r>
              <a:rPr lang="en-US" b="0" dirty="0"/>
              <a:t>Because a satellite image covers a particular grid, if your study site overlaps more than one image, costs will increase </a:t>
            </a:r>
            <a:r>
              <a:rPr lang="en-US" b="0" dirty="0" err="1"/>
              <a:t>dramarically</a:t>
            </a:r>
            <a:r>
              <a:rPr lang="en-US" b="0" dirty="0"/>
              <a:t>.</a:t>
            </a:r>
          </a:p>
          <a:p>
            <a:pPr marL="628650" lvl="1" indent="-171450">
              <a:buFontTx/>
              <a:buChar char="-"/>
            </a:pPr>
            <a:r>
              <a:rPr lang="en-US" b="0" dirty="0"/>
              <a:t>In some areas of the world, </a:t>
            </a:r>
            <a:r>
              <a:rPr lang="en-US" b="1" dirty="0"/>
              <a:t>satellite coverage</a:t>
            </a:r>
            <a:r>
              <a:rPr lang="en-US" b="0" dirty="0"/>
              <a:t> (that is, the number of satellites that actually pass over a particular place, can be a problem). Generally, this is not an issue in Vietnam. Because RS and GIS create large files, </a:t>
            </a:r>
            <a:r>
              <a:rPr lang="en-US" b="1" dirty="0"/>
              <a:t>large data storage capacity </a:t>
            </a:r>
            <a:r>
              <a:rPr lang="en-US" b="0" dirty="0"/>
              <a:t>is needed.</a:t>
            </a:r>
          </a:p>
          <a:p>
            <a:pPr marL="628650" lvl="1" indent="-171450">
              <a:buFontTx/>
              <a:buChar char="-"/>
            </a:pPr>
            <a:r>
              <a:rPr lang="en-US" b="0" dirty="0"/>
              <a:t>Historical comparisons are limited since satellite images have only been available since 1972. For GIS applications, the lack of adequate species is a constraint. Data can be also misinterpreted especially if vegetation is not spectrally unique. For example, in the images of Chicago during a dry year, wetlands </a:t>
            </a:r>
            <a:r>
              <a:rPr lang="en-US" b="0" dirty="0" err="1"/>
              <a:t>emittefd</a:t>
            </a:r>
            <a:r>
              <a:rPr lang="en-US" b="0" dirty="0"/>
              <a:t> the same spectral wavelength or signature as grasslands.</a:t>
            </a:r>
            <a:endParaRPr lang="en-US" dirty="0"/>
          </a:p>
        </p:txBody>
      </p:sp>
      <p:sp>
        <p:nvSpPr>
          <p:cNvPr id="4" name="Slide Number Placeholder 3"/>
          <p:cNvSpPr>
            <a:spLocks noGrp="1"/>
          </p:cNvSpPr>
          <p:nvPr>
            <p:ph type="sldNum" sz="quarter" idx="5"/>
          </p:nvPr>
        </p:nvSpPr>
        <p:spPr/>
        <p:txBody>
          <a:bodyPr/>
          <a:lstStyle/>
          <a:p>
            <a:fld id="{9A8B38CA-02ED-4A82-B69E-3C74213CF781}" type="slidenum">
              <a:rPr lang="en-US" smtClean="0"/>
              <a:t>23</a:t>
            </a:fld>
            <a:endParaRPr lang="en-US"/>
          </a:p>
        </p:txBody>
      </p:sp>
    </p:spTree>
    <p:extLst>
      <p:ext uri="{BB962C8B-B14F-4D97-AF65-F5344CB8AC3E}">
        <p14:creationId xmlns:p14="http://schemas.microsoft.com/office/powerpoint/2010/main" val="258757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Electromagnetic spectrum is the range of frequencies of electromagnetic radiation and their respective wavelengths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Arial" charset="0"/>
                <a:ea typeface="ＭＳ Ｐゴシック" pitchFamily="-111" charset="-128"/>
                <a:cs typeface="ＭＳ Ｐゴシック" pitchFamily="-111" charset="-128"/>
              </a:rPr>
              <a:t>c = </a:t>
            </a:r>
            <a:r>
              <a:rPr lang="el-GR" sz="1200" b="1" dirty="0">
                <a:solidFill>
                  <a:schemeClr val="accent1"/>
                </a:solidFill>
                <a:latin typeface="Arial" charset="0"/>
                <a:ea typeface="ＭＳ Ｐゴシック" pitchFamily="-111" charset="-128"/>
                <a:cs typeface="ＭＳ Ｐゴシック" pitchFamily="-111" charset="-128"/>
              </a:rPr>
              <a:t>λ </a:t>
            </a:r>
            <a:r>
              <a:rPr lang="en-US" sz="1200" b="1" dirty="0">
                <a:solidFill>
                  <a:schemeClr val="accent1"/>
                </a:solidFill>
                <a:latin typeface="Arial" charset="0"/>
                <a:ea typeface="ＭＳ Ｐゴシック" pitchFamily="-111" charset="-128"/>
                <a:cs typeface="ＭＳ Ｐゴシック" pitchFamily="-111" charset="-128"/>
              </a:rPr>
              <a:t>f, </a:t>
            </a:r>
            <a:r>
              <a:rPr lang="en-US" dirty="0">
                <a:solidFill>
                  <a:schemeClr val="accent1"/>
                </a:solidFill>
                <a:latin typeface="Arial" charset="0"/>
                <a:ea typeface="ＭＳ Ｐゴシック" pitchFamily="-111" charset="-128"/>
                <a:cs typeface="ＭＳ Ｐゴシック" pitchFamily="-111" charset="-128"/>
              </a:rPr>
              <a:t>where </a:t>
            </a:r>
          </a:p>
          <a:p>
            <a:r>
              <a:rPr lang="en-US" dirty="0"/>
              <a:t>C is the speed of light (~300,000,000 m/s)</a:t>
            </a:r>
          </a:p>
          <a:p>
            <a:r>
              <a:rPr lang="el-GR" sz="1200" b="1" dirty="0">
                <a:solidFill>
                  <a:schemeClr val="accent1"/>
                </a:solidFill>
                <a:latin typeface="Arial" charset="0"/>
                <a:ea typeface="ＭＳ Ｐゴシック" pitchFamily="-111" charset="-128"/>
                <a:cs typeface="ＭＳ Ｐゴシック" pitchFamily="-111" charset="-128"/>
              </a:rPr>
              <a:t>Λ</a:t>
            </a:r>
            <a:r>
              <a:rPr lang="en-US" sz="1200" b="1" dirty="0">
                <a:solidFill>
                  <a:schemeClr val="accent1"/>
                </a:solidFill>
                <a:latin typeface="Arial" charset="0"/>
                <a:ea typeface="ＭＳ Ｐゴシック" pitchFamily="-111" charset="-128"/>
                <a:cs typeface="ＭＳ Ｐゴシック" pitchFamily="-111" charset="-128"/>
              </a:rPr>
              <a:t> </a:t>
            </a:r>
            <a:r>
              <a:rPr lang="en-US" sz="1200" b="0" dirty="0">
                <a:solidFill>
                  <a:schemeClr val="accent1"/>
                </a:solidFill>
                <a:latin typeface="Arial" charset="0"/>
                <a:ea typeface="ＭＳ Ｐゴシック" pitchFamily="-111" charset="-128"/>
                <a:cs typeface="ＭＳ Ｐゴシック" pitchFamily="-111" charset="-128"/>
              </a:rPr>
              <a:t>is the wavelength (meters)</a:t>
            </a:r>
          </a:p>
          <a:p>
            <a:r>
              <a:rPr lang="en-US" dirty="0"/>
              <a:t>F is the frequency (cycles per second or Hz)</a:t>
            </a:r>
          </a:p>
          <a:p>
            <a:endParaRPr lang="en-US" dirty="0"/>
          </a:p>
          <a:p>
            <a:r>
              <a:rPr lang="en-US" dirty="0"/>
              <a:t>Visible light: 0.4 – 0.7 micrometers </a:t>
            </a:r>
          </a:p>
          <a:p>
            <a:r>
              <a:rPr lang="en-US" dirty="0"/>
              <a:t>1x10^-6m (400 – 700 nanometers, 10^-9m)</a:t>
            </a:r>
          </a:p>
          <a:p>
            <a:endParaRPr lang="en-US" dirty="0"/>
          </a:p>
          <a:p>
            <a:r>
              <a:rPr lang="en-US" dirty="0"/>
              <a:t>Red: ~400 nm (0.0000004)</a:t>
            </a:r>
          </a:p>
          <a:p>
            <a:r>
              <a:rPr lang="en-US" dirty="0"/>
              <a:t>Green: ~500nm</a:t>
            </a:r>
          </a:p>
          <a:p>
            <a:r>
              <a:rPr lang="en-US" dirty="0"/>
              <a:t>Blue: ~600 nm</a:t>
            </a:r>
          </a:p>
          <a:p>
            <a:r>
              <a:rPr lang="en-US" dirty="0"/>
              <a:t>Violet: 700nm range</a:t>
            </a:r>
          </a:p>
          <a:p>
            <a:endParaRPr lang="en-US" dirty="0"/>
          </a:p>
        </p:txBody>
      </p:sp>
      <p:sp>
        <p:nvSpPr>
          <p:cNvPr id="4" name="Slide Number Placeholder 3"/>
          <p:cNvSpPr>
            <a:spLocks noGrp="1"/>
          </p:cNvSpPr>
          <p:nvPr>
            <p:ph type="sldNum" sz="quarter" idx="5"/>
          </p:nvPr>
        </p:nvSpPr>
        <p:spPr/>
        <p:txBody>
          <a:bodyPr/>
          <a:lstStyle/>
          <a:p>
            <a:fld id="{9A8B38CA-02ED-4A82-B69E-3C74213CF781}" type="slidenum">
              <a:rPr lang="en-US" smtClean="0"/>
              <a:t>6</a:t>
            </a:fld>
            <a:endParaRPr lang="en-US"/>
          </a:p>
        </p:txBody>
      </p:sp>
    </p:spTree>
    <p:extLst>
      <p:ext uri="{BB962C8B-B14F-4D97-AF65-F5344CB8AC3E}">
        <p14:creationId xmlns:p14="http://schemas.microsoft.com/office/powerpoint/2010/main" val="235717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 Satellite: Land composition, Reflected energy, Vegetation and snow, aerosols, carbon monoxide</a:t>
            </a:r>
          </a:p>
          <a:p>
            <a:r>
              <a:rPr lang="en-US" dirty="0"/>
              <a:t>Landsat 8: Visible, red, NIR, short-wave IR, panchromatic (combinations of bands), Cirrus (clouds)</a:t>
            </a:r>
          </a:p>
          <a:p>
            <a:r>
              <a:rPr lang="en-US" dirty="0" err="1"/>
              <a:t>RapidSCAT</a:t>
            </a:r>
            <a:r>
              <a:rPr lang="en-US" dirty="0"/>
              <a:t>: Measures ocean wind-speed and direction</a:t>
            </a:r>
          </a:p>
          <a:p>
            <a:r>
              <a:rPr lang="en-US" dirty="0"/>
              <a:t>Aqua: Measures earth’s water cycle</a:t>
            </a:r>
          </a:p>
        </p:txBody>
      </p:sp>
      <p:sp>
        <p:nvSpPr>
          <p:cNvPr id="4" name="Slide Number Placeholder 3"/>
          <p:cNvSpPr>
            <a:spLocks noGrp="1"/>
          </p:cNvSpPr>
          <p:nvPr>
            <p:ph type="sldNum" sz="quarter" idx="5"/>
          </p:nvPr>
        </p:nvSpPr>
        <p:spPr/>
        <p:txBody>
          <a:bodyPr/>
          <a:lstStyle/>
          <a:p>
            <a:fld id="{9A8B38CA-02ED-4A82-B69E-3C74213CF781}" type="slidenum">
              <a:rPr lang="en-US" smtClean="0"/>
              <a:t>9</a:t>
            </a:fld>
            <a:endParaRPr lang="en-US"/>
          </a:p>
        </p:txBody>
      </p:sp>
    </p:spTree>
    <p:extLst>
      <p:ext uri="{BB962C8B-B14F-4D97-AF65-F5344CB8AC3E}">
        <p14:creationId xmlns:p14="http://schemas.microsoft.com/office/powerpoint/2010/main" val="195861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Sentinel 1: actually 2 satellites that perform Radar imaging</a:t>
            </a:r>
          </a:p>
          <a:p>
            <a:r>
              <a:rPr lang="en-US" dirty="0"/>
              <a:t>Sentinel 2: 2 satellites; land monitoring – vegetation, soil, coastal areas</a:t>
            </a:r>
          </a:p>
          <a:p>
            <a:r>
              <a:rPr lang="en-US" dirty="0"/>
              <a:t>Sentinel 3: 3 satellites; Marine observations – SST, ocean and land color</a:t>
            </a:r>
          </a:p>
          <a:p>
            <a:r>
              <a:rPr lang="en-US" dirty="0"/>
              <a:t>Sentinel 4: Air quality monitoring – high resolution composition of earth’s atmosphere over </a:t>
            </a:r>
            <a:r>
              <a:rPr lang="en-US" u="sng" dirty="0"/>
              <a:t>Europe</a:t>
            </a:r>
          </a:p>
          <a:p>
            <a:r>
              <a:rPr lang="en-US" dirty="0"/>
              <a:t>Sentinel 5:  Air quality monitoring -  composition of earth’s atmosphere </a:t>
            </a:r>
            <a:r>
              <a:rPr lang="en-US" u="sng" dirty="0"/>
              <a:t>globally</a:t>
            </a:r>
          </a:p>
          <a:p>
            <a:endParaRPr lang="en-US" u="sng" dirty="0"/>
          </a:p>
        </p:txBody>
      </p:sp>
      <p:sp>
        <p:nvSpPr>
          <p:cNvPr id="4" name="Slide Number Placeholder 3"/>
          <p:cNvSpPr>
            <a:spLocks noGrp="1"/>
          </p:cNvSpPr>
          <p:nvPr>
            <p:ph type="sldNum" sz="quarter" idx="5"/>
          </p:nvPr>
        </p:nvSpPr>
        <p:spPr/>
        <p:txBody>
          <a:bodyPr/>
          <a:lstStyle/>
          <a:p>
            <a:fld id="{9A8B38CA-02ED-4A82-B69E-3C74213CF781}" type="slidenum">
              <a:rPr lang="en-US" smtClean="0"/>
              <a:t>10</a:t>
            </a:fld>
            <a:endParaRPr lang="en-US"/>
          </a:p>
        </p:txBody>
      </p:sp>
    </p:spTree>
    <p:extLst>
      <p:ext uri="{BB962C8B-B14F-4D97-AF65-F5344CB8AC3E}">
        <p14:creationId xmlns:p14="http://schemas.microsoft.com/office/powerpoint/2010/main" val="2984931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Sun-synchronous are useful for weather and spy-satellites because shadows are the same </a:t>
            </a:r>
          </a:p>
        </p:txBody>
      </p:sp>
      <p:sp>
        <p:nvSpPr>
          <p:cNvPr id="4" name="Slide Number Placeholder 3"/>
          <p:cNvSpPr>
            <a:spLocks noGrp="1"/>
          </p:cNvSpPr>
          <p:nvPr>
            <p:ph type="sldNum" sz="quarter" idx="5"/>
          </p:nvPr>
        </p:nvSpPr>
        <p:spPr/>
        <p:txBody>
          <a:bodyPr/>
          <a:lstStyle/>
          <a:p>
            <a:fld id="{9A8B38CA-02ED-4A82-B69E-3C74213CF781}" type="slidenum">
              <a:rPr lang="en-US" smtClean="0"/>
              <a:t>11</a:t>
            </a:fld>
            <a:endParaRPr lang="en-US"/>
          </a:p>
        </p:txBody>
      </p:sp>
    </p:spTree>
    <p:extLst>
      <p:ext uri="{BB962C8B-B14F-4D97-AF65-F5344CB8AC3E}">
        <p14:creationId xmlns:p14="http://schemas.microsoft.com/office/powerpoint/2010/main" val="2645239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Satellites can still detect important information at night. For example, urban areas show population centers. </a:t>
            </a:r>
          </a:p>
          <a:p>
            <a:r>
              <a:rPr lang="en-US" dirty="0"/>
              <a:t>Wildfires can also be detected.</a:t>
            </a:r>
          </a:p>
        </p:txBody>
      </p:sp>
      <p:sp>
        <p:nvSpPr>
          <p:cNvPr id="4" name="Slide Number Placeholder 3"/>
          <p:cNvSpPr>
            <a:spLocks noGrp="1"/>
          </p:cNvSpPr>
          <p:nvPr>
            <p:ph type="sldNum" sz="quarter" idx="5"/>
          </p:nvPr>
        </p:nvSpPr>
        <p:spPr/>
        <p:txBody>
          <a:bodyPr/>
          <a:lstStyle/>
          <a:p>
            <a:fld id="{9A8B38CA-02ED-4A82-B69E-3C74213CF781}" type="slidenum">
              <a:rPr lang="en-US" smtClean="0"/>
              <a:t>16</a:t>
            </a:fld>
            <a:endParaRPr lang="en-US"/>
          </a:p>
        </p:txBody>
      </p:sp>
    </p:spTree>
    <p:extLst>
      <p:ext uri="{BB962C8B-B14F-4D97-AF65-F5344CB8AC3E}">
        <p14:creationId xmlns:p14="http://schemas.microsoft.com/office/powerpoint/2010/main" val="3075922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sensors are specifically designed to measure the dynamics of atmospheric column</a:t>
            </a:r>
          </a:p>
          <a:p>
            <a:pPr marL="171450" indent="-171450">
              <a:buFontTx/>
              <a:buChar char="-"/>
            </a:pPr>
            <a:r>
              <a:rPr lang="en-US" dirty="0"/>
              <a:t>CO in the lower atmosphere is measured by NASA’s MAPS instrument</a:t>
            </a:r>
          </a:p>
          <a:p>
            <a:pPr marL="628650" lvl="1" indent="-171450">
              <a:buFontTx/>
              <a:buChar char="-"/>
            </a:pPr>
            <a:r>
              <a:rPr lang="en-US" dirty="0" err="1"/>
              <a:t>Providse</a:t>
            </a:r>
            <a:r>
              <a:rPr lang="en-US" dirty="0"/>
              <a:t> a global database of atmospheric CO levels to measure how pollutants travel from sources, size, etc.</a:t>
            </a:r>
          </a:p>
          <a:p>
            <a:pPr marL="171450" lvl="0" indent="-171450">
              <a:buFontTx/>
              <a:buChar char="-"/>
            </a:pPr>
            <a:r>
              <a:rPr lang="en-US" dirty="0"/>
              <a:t>NASA’s Earth Probe Satellites TOMS instrument measures ozone UV, aerosols, volcanic ash emissions (sulfur dioxide)</a:t>
            </a:r>
          </a:p>
        </p:txBody>
      </p:sp>
      <p:sp>
        <p:nvSpPr>
          <p:cNvPr id="4" name="Slide Number Placeholder 3"/>
          <p:cNvSpPr>
            <a:spLocks noGrp="1"/>
          </p:cNvSpPr>
          <p:nvPr>
            <p:ph type="sldNum" sz="quarter" idx="5"/>
          </p:nvPr>
        </p:nvSpPr>
        <p:spPr/>
        <p:txBody>
          <a:bodyPr/>
          <a:lstStyle/>
          <a:p>
            <a:fld id="{9A8B38CA-02ED-4A82-B69E-3C74213CF781}" type="slidenum">
              <a:rPr lang="en-US" smtClean="0"/>
              <a:t>17</a:t>
            </a:fld>
            <a:endParaRPr lang="en-US"/>
          </a:p>
        </p:txBody>
      </p:sp>
    </p:spTree>
    <p:extLst>
      <p:ext uri="{BB962C8B-B14F-4D97-AF65-F5344CB8AC3E}">
        <p14:creationId xmlns:p14="http://schemas.microsoft.com/office/powerpoint/2010/main" val="326723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Weather and climate are the principal drivers of ecological patterns and processes</a:t>
            </a:r>
          </a:p>
          <a:p>
            <a:pPr marL="171450" indent="-171450">
              <a:buFontTx/>
              <a:buChar char="-"/>
            </a:pPr>
            <a:r>
              <a:rPr lang="en-US" dirty="0"/>
              <a:t> Remote sensing has dramatically increased availability of climate data, especially for geographic regions in which ground-based weather stations are few and widely dispersed</a:t>
            </a:r>
          </a:p>
          <a:p>
            <a:pPr marL="171450" indent="-171450">
              <a:buFontTx/>
              <a:buChar char="-"/>
            </a:pPr>
            <a:r>
              <a:rPr lang="en-US" dirty="0"/>
              <a:t>Selection of climatic data for </a:t>
            </a:r>
            <a:r>
              <a:rPr lang="en-US" b="1" dirty="0"/>
              <a:t>ecological models</a:t>
            </a:r>
            <a:r>
              <a:rPr lang="en-US" b="0" dirty="0"/>
              <a:t> should be based on the target response variable and the </a:t>
            </a:r>
            <a:r>
              <a:rPr lang="en-US" b="1" dirty="0"/>
              <a:t>purpose of the model</a:t>
            </a:r>
          </a:p>
          <a:p>
            <a:pPr marL="171450" indent="-171450">
              <a:buFontTx/>
              <a:buChar char="-"/>
            </a:pPr>
            <a:r>
              <a:rPr lang="en-US" b="0" dirty="0"/>
              <a:t>Plants and animals with short generation times, and the probability of phenomena such as fire or flood, often are sensitive to short-term fluctuations in temperature and precipitation</a:t>
            </a:r>
          </a:p>
          <a:p>
            <a:pPr marL="171450" indent="-171450">
              <a:buFontTx/>
              <a:buChar char="-"/>
            </a:pPr>
            <a:r>
              <a:rPr lang="en-US" b="0" dirty="0"/>
              <a:t>Species with longer generation times, and longer-term changes in land cover, may be more closely associated with climate patterns over time</a:t>
            </a:r>
          </a:p>
          <a:p>
            <a:pPr marL="171450" indent="-171450">
              <a:buFontTx/>
              <a:buChar char="-"/>
            </a:pPr>
            <a:r>
              <a:rPr lang="en-US" b="0" dirty="0"/>
              <a:t>In some cases, changes in the variance in temperature, precipitation and weather events may be more influential than long-term averages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8B38CA-02ED-4A82-B69E-3C74213CF781}" type="slidenum">
              <a:rPr lang="en-US" smtClean="0"/>
              <a:t>18</a:t>
            </a:fld>
            <a:endParaRPr lang="en-US"/>
          </a:p>
        </p:txBody>
      </p:sp>
    </p:spTree>
    <p:extLst>
      <p:ext uri="{BB962C8B-B14F-4D97-AF65-F5344CB8AC3E}">
        <p14:creationId xmlns:p14="http://schemas.microsoft.com/office/powerpoint/2010/main" val="3340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Remote sensing is used to map and monitor a number of different features in </a:t>
            </a:r>
            <a:r>
              <a:rPr lang="en-US" dirty="0" err="1"/>
              <a:t>ovean</a:t>
            </a:r>
            <a:r>
              <a:rPr lang="en-US" dirty="0"/>
              <a:t> and inland water ecosystems</a:t>
            </a:r>
          </a:p>
          <a:p>
            <a:pPr marL="171450" indent="-171450">
              <a:buFontTx/>
              <a:buChar char="-"/>
            </a:pPr>
            <a:r>
              <a:rPr lang="en-US" dirty="0"/>
              <a:t>Some of the items listed on this slide are addressed in the following slides</a:t>
            </a:r>
          </a:p>
        </p:txBody>
      </p:sp>
      <p:sp>
        <p:nvSpPr>
          <p:cNvPr id="4" name="Slide Number Placeholder 3"/>
          <p:cNvSpPr>
            <a:spLocks noGrp="1"/>
          </p:cNvSpPr>
          <p:nvPr>
            <p:ph type="sldNum" sz="quarter" idx="5"/>
          </p:nvPr>
        </p:nvSpPr>
        <p:spPr/>
        <p:txBody>
          <a:bodyPr/>
          <a:lstStyle/>
          <a:p>
            <a:fld id="{9A8B38CA-02ED-4A82-B69E-3C74213CF781}" type="slidenum">
              <a:rPr lang="en-US" smtClean="0"/>
              <a:t>20</a:t>
            </a:fld>
            <a:endParaRPr lang="en-US"/>
          </a:p>
        </p:txBody>
      </p:sp>
    </p:spTree>
    <p:extLst>
      <p:ext uri="{BB962C8B-B14F-4D97-AF65-F5344CB8AC3E}">
        <p14:creationId xmlns:p14="http://schemas.microsoft.com/office/powerpoint/2010/main" val="348784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B5950-C589-4158-9C82-C582BB23C1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44CDF1-EAEC-4E2D-9B81-791121DEE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9A0151-A228-45FF-862E-1F62005E926D}"/>
              </a:ext>
            </a:extLst>
          </p:cNvPr>
          <p:cNvSpPr>
            <a:spLocks noGrp="1"/>
          </p:cNvSpPr>
          <p:nvPr>
            <p:ph type="dt" sz="half" idx="10"/>
          </p:nvPr>
        </p:nvSpPr>
        <p:spPr/>
        <p:txBody>
          <a:bodyPr/>
          <a:lstStyle/>
          <a:p>
            <a:fld id="{A6718FC1-A78F-4CD5-9ACE-037E1EDF3884}" type="datetimeFigureOut">
              <a:rPr lang="en-US" smtClean="0"/>
              <a:t>5/22/2021</a:t>
            </a:fld>
            <a:endParaRPr lang="en-US"/>
          </a:p>
        </p:txBody>
      </p:sp>
      <p:sp>
        <p:nvSpPr>
          <p:cNvPr id="5" name="Footer Placeholder 4">
            <a:extLst>
              <a:ext uri="{FF2B5EF4-FFF2-40B4-BE49-F238E27FC236}">
                <a16:creationId xmlns:a16="http://schemas.microsoft.com/office/drawing/2014/main" id="{611E3885-150C-421C-9FCF-B8522A0977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FCF69-266D-4BBB-8F41-338F62CF1020}"/>
              </a:ext>
            </a:extLst>
          </p:cNvPr>
          <p:cNvSpPr>
            <a:spLocks noGrp="1"/>
          </p:cNvSpPr>
          <p:nvPr>
            <p:ph type="sldNum" sz="quarter" idx="12"/>
          </p:nvPr>
        </p:nvSpPr>
        <p:spPr/>
        <p:txBody>
          <a:bodyPr/>
          <a:lstStyle/>
          <a:p>
            <a:fld id="{8B44FE29-5ED7-4DEC-9706-86B7A6C5E096}" type="slidenum">
              <a:rPr lang="en-US" smtClean="0"/>
              <a:t>‹#›</a:t>
            </a:fld>
            <a:endParaRPr lang="en-US"/>
          </a:p>
        </p:txBody>
      </p:sp>
    </p:spTree>
    <p:extLst>
      <p:ext uri="{BB962C8B-B14F-4D97-AF65-F5344CB8AC3E}">
        <p14:creationId xmlns:p14="http://schemas.microsoft.com/office/powerpoint/2010/main" val="3690365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DB76E-4FBC-41B2-BC7C-95B99D7644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DD8D4F-560C-4A2B-A860-4C8DBC5FF8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BC5E9-55EA-41B8-80E3-2AC5841CA942}"/>
              </a:ext>
            </a:extLst>
          </p:cNvPr>
          <p:cNvSpPr>
            <a:spLocks noGrp="1"/>
          </p:cNvSpPr>
          <p:nvPr>
            <p:ph type="dt" sz="half" idx="10"/>
          </p:nvPr>
        </p:nvSpPr>
        <p:spPr/>
        <p:txBody>
          <a:bodyPr/>
          <a:lstStyle/>
          <a:p>
            <a:fld id="{A6718FC1-A78F-4CD5-9ACE-037E1EDF3884}" type="datetimeFigureOut">
              <a:rPr lang="en-US" smtClean="0"/>
              <a:t>5/22/2021</a:t>
            </a:fld>
            <a:endParaRPr lang="en-US"/>
          </a:p>
        </p:txBody>
      </p:sp>
      <p:sp>
        <p:nvSpPr>
          <p:cNvPr id="5" name="Footer Placeholder 4">
            <a:extLst>
              <a:ext uri="{FF2B5EF4-FFF2-40B4-BE49-F238E27FC236}">
                <a16:creationId xmlns:a16="http://schemas.microsoft.com/office/drawing/2014/main" id="{A383D679-18E8-4B68-8CD5-2E99E272C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2BF04-ADA7-4D0E-AFB2-03D1321DEC75}"/>
              </a:ext>
            </a:extLst>
          </p:cNvPr>
          <p:cNvSpPr>
            <a:spLocks noGrp="1"/>
          </p:cNvSpPr>
          <p:nvPr>
            <p:ph type="sldNum" sz="quarter" idx="12"/>
          </p:nvPr>
        </p:nvSpPr>
        <p:spPr/>
        <p:txBody>
          <a:bodyPr/>
          <a:lstStyle/>
          <a:p>
            <a:fld id="{8B44FE29-5ED7-4DEC-9706-86B7A6C5E096}" type="slidenum">
              <a:rPr lang="en-US" smtClean="0"/>
              <a:t>‹#›</a:t>
            </a:fld>
            <a:endParaRPr lang="en-US"/>
          </a:p>
        </p:txBody>
      </p:sp>
    </p:spTree>
    <p:extLst>
      <p:ext uri="{BB962C8B-B14F-4D97-AF65-F5344CB8AC3E}">
        <p14:creationId xmlns:p14="http://schemas.microsoft.com/office/powerpoint/2010/main" val="3931413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B93B14-8B4F-4907-A772-DE43388A7F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6FCEC-EC05-4511-90E9-0D6A128B51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BBEBED-B2A6-49AB-BD39-D907D5F0EAD9}"/>
              </a:ext>
            </a:extLst>
          </p:cNvPr>
          <p:cNvSpPr>
            <a:spLocks noGrp="1"/>
          </p:cNvSpPr>
          <p:nvPr>
            <p:ph type="dt" sz="half" idx="10"/>
          </p:nvPr>
        </p:nvSpPr>
        <p:spPr/>
        <p:txBody>
          <a:bodyPr/>
          <a:lstStyle/>
          <a:p>
            <a:fld id="{A6718FC1-A78F-4CD5-9ACE-037E1EDF3884}" type="datetimeFigureOut">
              <a:rPr lang="en-US" smtClean="0"/>
              <a:t>5/22/2021</a:t>
            </a:fld>
            <a:endParaRPr lang="en-US"/>
          </a:p>
        </p:txBody>
      </p:sp>
      <p:sp>
        <p:nvSpPr>
          <p:cNvPr id="5" name="Footer Placeholder 4">
            <a:extLst>
              <a:ext uri="{FF2B5EF4-FFF2-40B4-BE49-F238E27FC236}">
                <a16:creationId xmlns:a16="http://schemas.microsoft.com/office/drawing/2014/main" id="{66DE5E7A-64CC-423D-8365-75F6DD7D1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F3807-7EAA-4CF7-8C2B-49F644A63B75}"/>
              </a:ext>
            </a:extLst>
          </p:cNvPr>
          <p:cNvSpPr>
            <a:spLocks noGrp="1"/>
          </p:cNvSpPr>
          <p:nvPr>
            <p:ph type="sldNum" sz="quarter" idx="12"/>
          </p:nvPr>
        </p:nvSpPr>
        <p:spPr/>
        <p:txBody>
          <a:bodyPr/>
          <a:lstStyle/>
          <a:p>
            <a:fld id="{8B44FE29-5ED7-4DEC-9706-86B7A6C5E096}" type="slidenum">
              <a:rPr lang="en-US" smtClean="0"/>
              <a:t>‹#›</a:t>
            </a:fld>
            <a:endParaRPr lang="en-US"/>
          </a:p>
        </p:txBody>
      </p:sp>
    </p:spTree>
    <p:extLst>
      <p:ext uri="{BB962C8B-B14F-4D97-AF65-F5344CB8AC3E}">
        <p14:creationId xmlns:p14="http://schemas.microsoft.com/office/powerpoint/2010/main" val="2334541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3562-6B85-408A-98C2-5DC7B60C5B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A5D084-162C-4218-8334-E50BA92F11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5EBD4-57FD-4D95-9213-132CD014A8A6}"/>
              </a:ext>
            </a:extLst>
          </p:cNvPr>
          <p:cNvSpPr>
            <a:spLocks noGrp="1"/>
          </p:cNvSpPr>
          <p:nvPr>
            <p:ph type="dt" sz="half" idx="10"/>
          </p:nvPr>
        </p:nvSpPr>
        <p:spPr/>
        <p:txBody>
          <a:bodyPr/>
          <a:lstStyle/>
          <a:p>
            <a:fld id="{A6718FC1-A78F-4CD5-9ACE-037E1EDF3884}" type="datetimeFigureOut">
              <a:rPr lang="en-US" smtClean="0"/>
              <a:t>5/22/2021</a:t>
            </a:fld>
            <a:endParaRPr lang="en-US"/>
          </a:p>
        </p:txBody>
      </p:sp>
      <p:sp>
        <p:nvSpPr>
          <p:cNvPr id="5" name="Footer Placeholder 4">
            <a:extLst>
              <a:ext uri="{FF2B5EF4-FFF2-40B4-BE49-F238E27FC236}">
                <a16:creationId xmlns:a16="http://schemas.microsoft.com/office/drawing/2014/main" id="{4C1C8D8F-3ECA-4577-8F43-1A001F9E0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6F153F-D54C-466A-B711-6D0C27933C9E}"/>
              </a:ext>
            </a:extLst>
          </p:cNvPr>
          <p:cNvSpPr>
            <a:spLocks noGrp="1"/>
          </p:cNvSpPr>
          <p:nvPr>
            <p:ph type="sldNum" sz="quarter" idx="12"/>
          </p:nvPr>
        </p:nvSpPr>
        <p:spPr/>
        <p:txBody>
          <a:bodyPr/>
          <a:lstStyle/>
          <a:p>
            <a:fld id="{8B44FE29-5ED7-4DEC-9706-86B7A6C5E096}" type="slidenum">
              <a:rPr lang="en-US" smtClean="0"/>
              <a:t>‹#›</a:t>
            </a:fld>
            <a:endParaRPr lang="en-US"/>
          </a:p>
        </p:txBody>
      </p:sp>
    </p:spTree>
    <p:extLst>
      <p:ext uri="{BB962C8B-B14F-4D97-AF65-F5344CB8AC3E}">
        <p14:creationId xmlns:p14="http://schemas.microsoft.com/office/powerpoint/2010/main" val="3576799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E32D-C397-4D36-8AA7-1CFF1D47E3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EF536D-AD4E-4284-9E09-1987EA7DE4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35936-E89B-4F7E-A9D3-3C23856B7DB2}"/>
              </a:ext>
            </a:extLst>
          </p:cNvPr>
          <p:cNvSpPr>
            <a:spLocks noGrp="1"/>
          </p:cNvSpPr>
          <p:nvPr>
            <p:ph type="dt" sz="half" idx="10"/>
          </p:nvPr>
        </p:nvSpPr>
        <p:spPr/>
        <p:txBody>
          <a:bodyPr/>
          <a:lstStyle/>
          <a:p>
            <a:fld id="{A6718FC1-A78F-4CD5-9ACE-037E1EDF3884}" type="datetimeFigureOut">
              <a:rPr lang="en-US" smtClean="0"/>
              <a:t>5/22/2021</a:t>
            </a:fld>
            <a:endParaRPr lang="en-US"/>
          </a:p>
        </p:txBody>
      </p:sp>
      <p:sp>
        <p:nvSpPr>
          <p:cNvPr id="5" name="Footer Placeholder 4">
            <a:extLst>
              <a:ext uri="{FF2B5EF4-FFF2-40B4-BE49-F238E27FC236}">
                <a16:creationId xmlns:a16="http://schemas.microsoft.com/office/drawing/2014/main" id="{17DD4828-4186-42F8-9495-9A4BD6C26B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9A325-D1F6-4456-BC94-38E96D6E0D3B}"/>
              </a:ext>
            </a:extLst>
          </p:cNvPr>
          <p:cNvSpPr>
            <a:spLocks noGrp="1"/>
          </p:cNvSpPr>
          <p:nvPr>
            <p:ph type="sldNum" sz="quarter" idx="12"/>
          </p:nvPr>
        </p:nvSpPr>
        <p:spPr/>
        <p:txBody>
          <a:bodyPr/>
          <a:lstStyle/>
          <a:p>
            <a:fld id="{8B44FE29-5ED7-4DEC-9706-86B7A6C5E096}" type="slidenum">
              <a:rPr lang="en-US" smtClean="0"/>
              <a:t>‹#›</a:t>
            </a:fld>
            <a:endParaRPr lang="en-US"/>
          </a:p>
        </p:txBody>
      </p:sp>
    </p:spTree>
    <p:extLst>
      <p:ext uri="{BB962C8B-B14F-4D97-AF65-F5344CB8AC3E}">
        <p14:creationId xmlns:p14="http://schemas.microsoft.com/office/powerpoint/2010/main" val="1967594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D8A9-5F9D-4D0F-B67F-2B4C9A4060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A320D-9C0C-4C06-AC0C-2F61DC003D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235E79-01E8-4C10-A388-77912E54BF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A57B3B-815A-4492-94F0-CB0D2DDBA235}"/>
              </a:ext>
            </a:extLst>
          </p:cNvPr>
          <p:cNvSpPr>
            <a:spLocks noGrp="1"/>
          </p:cNvSpPr>
          <p:nvPr>
            <p:ph type="dt" sz="half" idx="10"/>
          </p:nvPr>
        </p:nvSpPr>
        <p:spPr/>
        <p:txBody>
          <a:bodyPr/>
          <a:lstStyle/>
          <a:p>
            <a:fld id="{A6718FC1-A78F-4CD5-9ACE-037E1EDF3884}" type="datetimeFigureOut">
              <a:rPr lang="en-US" smtClean="0"/>
              <a:t>5/22/2021</a:t>
            </a:fld>
            <a:endParaRPr lang="en-US"/>
          </a:p>
        </p:txBody>
      </p:sp>
      <p:sp>
        <p:nvSpPr>
          <p:cNvPr id="6" name="Footer Placeholder 5">
            <a:extLst>
              <a:ext uri="{FF2B5EF4-FFF2-40B4-BE49-F238E27FC236}">
                <a16:creationId xmlns:a16="http://schemas.microsoft.com/office/drawing/2014/main" id="{3A322432-2C0C-458D-969B-9CD0BE7FB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6E8FC4-BC93-4AAA-9D89-0C5121403F5E}"/>
              </a:ext>
            </a:extLst>
          </p:cNvPr>
          <p:cNvSpPr>
            <a:spLocks noGrp="1"/>
          </p:cNvSpPr>
          <p:nvPr>
            <p:ph type="sldNum" sz="quarter" idx="12"/>
          </p:nvPr>
        </p:nvSpPr>
        <p:spPr/>
        <p:txBody>
          <a:bodyPr/>
          <a:lstStyle/>
          <a:p>
            <a:fld id="{8B44FE29-5ED7-4DEC-9706-86B7A6C5E096}" type="slidenum">
              <a:rPr lang="en-US" smtClean="0"/>
              <a:t>‹#›</a:t>
            </a:fld>
            <a:endParaRPr lang="en-US"/>
          </a:p>
        </p:txBody>
      </p:sp>
    </p:spTree>
    <p:extLst>
      <p:ext uri="{BB962C8B-B14F-4D97-AF65-F5344CB8AC3E}">
        <p14:creationId xmlns:p14="http://schemas.microsoft.com/office/powerpoint/2010/main" val="3665888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4407-D21C-43D5-B5F0-2C652B5807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CC79BC-94DE-4AF0-8F6A-EDDBADA7C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963A03-46A9-49D8-BA40-DEE0749F0F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3F5B87-D17A-4B0E-AE84-961BF761A0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166963-8D06-4295-9B7B-3B9A8FBA6D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43E70-BA9F-4CEE-901B-D39F8B4C4627}"/>
              </a:ext>
            </a:extLst>
          </p:cNvPr>
          <p:cNvSpPr>
            <a:spLocks noGrp="1"/>
          </p:cNvSpPr>
          <p:nvPr>
            <p:ph type="dt" sz="half" idx="10"/>
          </p:nvPr>
        </p:nvSpPr>
        <p:spPr/>
        <p:txBody>
          <a:bodyPr/>
          <a:lstStyle/>
          <a:p>
            <a:fld id="{A6718FC1-A78F-4CD5-9ACE-037E1EDF3884}" type="datetimeFigureOut">
              <a:rPr lang="en-US" smtClean="0"/>
              <a:t>5/22/2021</a:t>
            </a:fld>
            <a:endParaRPr lang="en-US"/>
          </a:p>
        </p:txBody>
      </p:sp>
      <p:sp>
        <p:nvSpPr>
          <p:cNvPr id="8" name="Footer Placeholder 7">
            <a:extLst>
              <a:ext uri="{FF2B5EF4-FFF2-40B4-BE49-F238E27FC236}">
                <a16:creationId xmlns:a16="http://schemas.microsoft.com/office/drawing/2014/main" id="{F981C6AC-223E-4491-82F4-209E186DB0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7A3D76-DF6E-4DBD-AAB8-17CAB38F6440}"/>
              </a:ext>
            </a:extLst>
          </p:cNvPr>
          <p:cNvSpPr>
            <a:spLocks noGrp="1"/>
          </p:cNvSpPr>
          <p:nvPr>
            <p:ph type="sldNum" sz="quarter" idx="12"/>
          </p:nvPr>
        </p:nvSpPr>
        <p:spPr/>
        <p:txBody>
          <a:bodyPr/>
          <a:lstStyle/>
          <a:p>
            <a:fld id="{8B44FE29-5ED7-4DEC-9706-86B7A6C5E096}" type="slidenum">
              <a:rPr lang="en-US" smtClean="0"/>
              <a:t>‹#›</a:t>
            </a:fld>
            <a:endParaRPr lang="en-US"/>
          </a:p>
        </p:txBody>
      </p:sp>
    </p:spTree>
    <p:extLst>
      <p:ext uri="{BB962C8B-B14F-4D97-AF65-F5344CB8AC3E}">
        <p14:creationId xmlns:p14="http://schemas.microsoft.com/office/powerpoint/2010/main" val="919942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12F6-86CA-4445-B359-760E84A423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62AD3-5294-43F6-A1DF-81D089886AC0}"/>
              </a:ext>
            </a:extLst>
          </p:cNvPr>
          <p:cNvSpPr>
            <a:spLocks noGrp="1"/>
          </p:cNvSpPr>
          <p:nvPr>
            <p:ph type="dt" sz="half" idx="10"/>
          </p:nvPr>
        </p:nvSpPr>
        <p:spPr/>
        <p:txBody>
          <a:bodyPr/>
          <a:lstStyle/>
          <a:p>
            <a:fld id="{A6718FC1-A78F-4CD5-9ACE-037E1EDF3884}" type="datetimeFigureOut">
              <a:rPr lang="en-US" smtClean="0"/>
              <a:t>5/22/2021</a:t>
            </a:fld>
            <a:endParaRPr lang="en-US"/>
          </a:p>
        </p:txBody>
      </p:sp>
      <p:sp>
        <p:nvSpPr>
          <p:cNvPr id="4" name="Footer Placeholder 3">
            <a:extLst>
              <a:ext uri="{FF2B5EF4-FFF2-40B4-BE49-F238E27FC236}">
                <a16:creationId xmlns:a16="http://schemas.microsoft.com/office/drawing/2014/main" id="{9B2B5575-D12E-45C2-83CE-A4ECA9ACC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02362B-FB6D-4BE0-ACDF-B49EFC04478D}"/>
              </a:ext>
            </a:extLst>
          </p:cNvPr>
          <p:cNvSpPr>
            <a:spLocks noGrp="1"/>
          </p:cNvSpPr>
          <p:nvPr>
            <p:ph type="sldNum" sz="quarter" idx="12"/>
          </p:nvPr>
        </p:nvSpPr>
        <p:spPr/>
        <p:txBody>
          <a:bodyPr/>
          <a:lstStyle/>
          <a:p>
            <a:fld id="{8B44FE29-5ED7-4DEC-9706-86B7A6C5E096}" type="slidenum">
              <a:rPr lang="en-US" smtClean="0"/>
              <a:t>‹#›</a:t>
            </a:fld>
            <a:endParaRPr lang="en-US"/>
          </a:p>
        </p:txBody>
      </p:sp>
    </p:spTree>
    <p:extLst>
      <p:ext uri="{BB962C8B-B14F-4D97-AF65-F5344CB8AC3E}">
        <p14:creationId xmlns:p14="http://schemas.microsoft.com/office/powerpoint/2010/main" val="273194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7BAE23-07E7-4237-A45B-B2C2BA2E8713}"/>
              </a:ext>
            </a:extLst>
          </p:cNvPr>
          <p:cNvSpPr>
            <a:spLocks noGrp="1"/>
          </p:cNvSpPr>
          <p:nvPr>
            <p:ph type="dt" sz="half" idx="10"/>
          </p:nvPr>
        </p:nvSpPr>
        <p:spPr/>
        <p:txBody>
          <a:bodyPr/>
          <a:lstStyle/>
          <a:p>
            <a:fld id="{A6718FC1-A78F-4CD5-9ACE-037E1EDF3884}" type="datetimeFigureOut">
              <a:rPr lang="en-US" smtClean="0"/>
              <a:t>5/22/2021</a:t>
            </a:fld>
            <a:endParaRPr lang="en-US"/>
          </a:p>
        </p:txBody>
      </p:sp>
      <p:sp>
        <p:nvSpPr>
          <p:cNvPr id="3" name="Footer Placeholder 2">
            <a:extLst>
              <a:ext uri="{FF2B5EF4-FFF2-40B4-BE49-F238E27FC236}">
                <a16:creationId xmlns:a16="http://schemas.microsoft.com/office/drawing/2014/main" id="{DDB13883-6559-45EC-8FB4-ECD4D36866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806B1F-8267-4DF1-AA86-C8F96567B0C0}"/>
              </a:ext>
            </a:extLst>
          </p:cNvPr>
          <p:cNvSpPr>
            <a:spLocks noGrp="1"/>
          </p:cNvSpPr>
          <p:nvPr>
            <p:ph type="sldNum" sz="quarter" idx="12"/>
          </p:nvPr>
        </p:nvSpPr>
        <p:spPr/>
        <p:txBody>
          <a:bodyPr/>
          <a:lstStyle/>
          <a:p>
            <a:fld id="{8B44FE29-5ED7-4DEC-9706-86B7A6C5E096}" type="slidenum">
              <a:rPr lang="en-US" smtClean="0"/>
              <a:t>‹#›</a:t>
            </a:fld>
            <a:endParaRPr lang="en-US"/>
          </a:p>
        </p:txBody>
      </p:sp>
    </p:spTree>
    <p:extLst>
      <p:ext uri="{BB962C8B-B14F-4D97-AF65-F5344CB8AC3E}">
        <p14:creationId xmlns:p14="http://schemas.microsoft.com/office/powerpoint/2010/main" val="148017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996-FDEB-4D4B-B9DF-04648FFE14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224033-9053-497A-A5FE-495EEFBDB1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B9A6CD-4AE8-4C10-990D-69A96A5C8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2BEACA-938C-4045-8A52-F7A4DA1171C6}"/>
              </a:ext>
            </a:extLst>
          </p:cNvPr>
          <p:cNvSpPr>
            <a:spLocks noGrp="1"/>
          </p:cNvSpPr>
          <p:nvPr>
            <p:ph type="dt" sz="half" idx="10"/>
          </p:nvPr>
        </p:nvSpPr>
        <p:spPr/>
        <p:txBody>
          <a:bodyPr/>
          <a:lstStyle/>
          <a:p>
            <a:fld id="{A6718FC1-A78F-4CD5-9ACE-037E1EDF3884}" type="datetimeFigureOut">
              <a:rPr lang="en-US" smtClean="0"/>
              <a:t>5/22/2021</a:t>
            </a:fld>
            <a:endParaRPr lang="en-US"/>
          </a:p>
        </p:txBody>
      </p:sp>
      <p:sp>
        <p:nvSpPr>
          <p:cNvPr id="6" name="Footer Placeholder 5">
            <a:extLst>
              <a:ext uri="{FF2B5EF4-FFF2-40B4-BE49-F238E27FC236}">
                <a16:creationId xmlns:a16="http://schemas.microsoft.com/office/drawing/2014/main" id="{0385670C-88A2-40E6-A886-45F9E5700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506150-2339-489D-A941-DE93D576698A}"/>
              </a:ext>
            </a:extLst>
          </p:cNvPr>
          <p:cNvSpPr>
            <a:spLocks noGrp="1"/>
          </p:cNvSpPr>
          <p:nvPr>
            <p:ph type="sldNum" sz="quarter" idx="12"/>
          </p:nvPr>
        </p:nvSpPr>
        <p:spPr/>
        <p:txBody>
          <a:bodyPr/>
          <a:lstStyle/>
          <a:p>
            <a:fld id="{8B44FE29-5ED7-4DEC-9706-86B7A6C5E096}" type="slidenum">
              <a:rPr lang="en-US" smtClean="0"/>
              <a:t>‹#›</a:t>
            </a:fld>
            <a:endParaRPr lang="en-US"/>
          </a:p>
        </p:txBody>
      </p:sp>
    </p:spTree>
    <p:extLst>
      <p:ext uri="{BB962C8B-B14F-4D97-AF65-F5344CB8AC3E}">
        <p14:creationId xmlns:p14="http://schemas.microsoft.com/office/powerpoint/2010/main" val="3761479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4A43-5FC8-44F3-9E27-0EA0038FB2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F0B3F3-90F2-4529-82E2-0E367A484F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03EF12-79CD-4059-AF3B-8234C8E81E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E21FC-91F1-4F4B-8623-62FA540A984D}"/>
              </a:ext>
            </a:extLst>
          </p:cNvPr>
          <p:cNvSpPr>
            <a:spLocks noGrp="1"/>
          </p:cNvSpPr>
          <p:nvPr>
            <p:ph type="dt" sz="half" idx="10"/>
          </p:nvPr>
        </p:nvSpPr>
        <p:spPr/>
        <p:txBody>
          <a:bodyPr/>
          <a:lstStyle/>
          <a:p>
            <a:fld id="{A6718FC1-A78F-4CD5-9ACE-037E1EDF3884}" type="datetimeFigureOut">
              <a:rPr lang="en-US" smtClean="0"/>
              <a:t>5/22/2021</a:t>
            </a:fld>
            <a:endParaRPr lang="en-US"/>
          </a:p>
        </p:txBody>
      </p:sp>
      <p:sp>
        <p:nvSpPr>
          <p:cNvPr id="6" name="Footer Placeholder 5">
            <a:extLst>
              <a:ext uri="{FF2B5EF4-FFF2-40B4-BE49-F238E27FC236}">
                <a16:creationId xmlns:a16="http://schemas.microsoft.com/office/drawing/2014/main" id="{9ED9D01D-D8C2-46E2-B5A3-D3FC904891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772A69-3948-4CDE-BA7E-D5923E0A9C1B}"/>
              </a:ext>
            </a:extLst>
          </p:cNvPr>
          <p:cNvSpPr>
            <a:spLocks noGrp="1"/>
          </p:cNvSpPr>
          <p:nvPr>
            <p:ph type="sldNum" sz="quarter" idx="12"/>
          </p:nvPr>
        </p:nvSpPr>
        <p:spPr/>
        <p:txBody>
          <a:bodyPr/>
          <a:lstStyle/>
          <a:p>
            <a:fld id="{8B44FE29-5ED7-4DEC-9706-86B7A6C5E096}" type="slidenum">
              <a:rPr lang="en-US" smtClean="0"/>
              <a:t>‹#›</a:t>
            </a:fld>
            <a:endParaRPr lang="en-US"/>
          </a:p>
        </p:txBody>
      </p:sp>
    </p:spTree>
    <p:extLst>
      <p:ext uri="{BB962C8B-B14F-4D97-AF65-F5344CB8AC3E}">
        <p14:creationId xmlns:p14="http://schemas.microsoft.com/office/powerpoint/2010/main" val="370228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A26B7A-9F93-4400-9529-BB432D4754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B3A8D2-62FE-4D27-8F7A-956BE4CC7A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B8DCF8-5BC3-443C-97F0-BBB32ACC27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718FC1-A78F-4CD5-9ACE-037E1EDF3884}" type="datetimeFigureOut">
              <a:rPr lang="en-US" smtClean="0"/>
              <a:t>5/22/2021</a:t>
            </a:fld>
            <a:endParaRPr lang="en-US"/>
          </a:p>
        </p:txBody>
      </p:sp>
      <p:sp>
        <p:nvSpPr>
          <p:cNvPr id="5" name="Footer Placeholder 4">
            <a:extLst>
              <a:ext uri="{FF2B5EF4-FFF2-40B4-BE49-F238E27FC236}">
                <a16:creationId xmlns:a16="http://schemas.microsoft.com/office/drawing/2014/main" id="{F5BFAA47-08A5-45EC-AF20-D82BB76E2C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A1A3E7-D51E-4C34-BC85-95AC263406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4FE29-5ED7-4DEC-9706-86B7A6C5E096}" type="slidenum">
              <a:rPr lang="en-US" smtClean="0"/>
              <a:t>‹#›</a:t>
            </a:fld>
            <a:endParaRPr lang="en-US"/>
          </a:p>
        </p:txBody>
      </p:sp>
    </p:spTree>
    <p:extLst>
      <p:ext uri="{BB962C8B-B14F-4D97-AF65-F5344CB8AC3E}">
        <p14:creationId xmlns:p14="http://schemas.microsoft.com/office/powerpoint/2010/main" val="3038630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earthenginepartners.appspot.com/scien%20ce-2013-global-forest/download_v1.2.html"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scihub.copernicus.eu/" TargetMode="External"/><Relationship Id="rId5" Type="http://schemas.openxmlformats.org/officeDocument/2006/relationships/hyperlink" Target="https://lpdaac.usgs.gov/tools/appeears/" TargetMode="External"/><Relationship Id="rId4" Type="http://schemas.openxmlformats.org/officeDocument/2006/relationships/hyperlink" Target="https://search.earthdata.nasa.gov/search"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0002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596C-7072-405C-A1AC-C95F87C154D6}"/>
              </a:ext>
            </a:extLst>
          </p:cNvPr>
          <p:cNvSpPr>
            <a:spLocks noGrp="1"/>
          </p:cNvSpPr>
          <p:nvPr>
            <p:ph type="ctrTitle"/>
          </p:nvPr>
        </p:nvSpPr>
        <p:spPr>
          <a:xfrm>
            <a:off x="1524000" y="1"/>
            <a:ext cx="9144000" cy="1533524"/>
          </a:xfrm>
        </p:spPr>
        <p:txBody>
          <a:bodyPr>
            <a:normAutofit fontScale="90000"/>
          </a:bodyPr>
          <a:lstStyle/>
          <a:p>
            <a:r>
              <a:rPr lang="en-US" dirty="0">
                <a:solidFill>
                  <a:schemeClr val="bg1"/>
                </a:solidFill>
              </a:rPr>
              <a:t>Introduction to Remote Sensing</a:t>
            </a:r>
          </a:p>
        </p:txBody>
      </p:sp>
      <p:sp>
        <p:nvSpPr>
          <p:cNvPr id="3" name="Subtitle 2">
            <a:extLst>
              <a:ext uri="{FF2B5EF4-FFF2-40B4-BE49-F238E27FC236}">
                <a16:creationId xmlns:a16="http://schemas.microsoft.com/office/drawing/2014/main" id="{3CA6B7AD-9E4E-4FE2-B805-818BE47D2DFD}"/>
              </a:ext>
            </a:extLst>
          </p:cNvPr>
          <p:cNvSpPr>
            <a:spLocks noGrp="1"/>
          </p:cNvSpPr>
          <p:nvPr>
            <p:ph type="subTitle" idx="1"/>
          </p:nvPr>
        </p:nvSpPr>
        <p:spPr>
          <a:xfrm>
            <a:off x="1666875" y="4478338"/>
            <a:ext cx="9144000" cy="1884362"/>
          </a:xfrm>
        </p:spPr>
        <p:txBody>
          <a:bodyPr>
            <a:normAutofit lnSpcReduction="10000"/>
          </a:bodyPr>
          <a:lstStyle/>
          <a:p>
            <a:pPr algn="l"/>
            <a:r>
              <a:rPr lang="en-US" sz="2800" dirty="0">
                <a:solidFill>
                  <a:schemeClr val="bg1"/>
                </a:solidFill>
              </a:rPr>
              <a:t>Peter Galante</a:t>
            </a:r>
          </a:p>
          <a:p>
            <a:pPr algn="l"/>
            <a:r>
              <a:rPr lang="en-US" sz="2800" dirty="0">
                <a:solidFill>
                  <a:schemeClr val="bg1"/>
                </a:solidFill>
              </a:rPr>
              <a:t>Biodiversity Informatics Scientist</a:t>
            </a:r>
          </a:p>
          <a:p>
            <a:pPr algn="l"/>
            <a:r>
              <a:rPr lang="en-US" sz="2800" dirty="0">
                <a:solidFill>
                  <a:schemeClr val="bg1"/>
                </a:solidFill>
              </a:rPr>
              <a:t>Center for Biodiversity and Conservation</a:t>
            </a:r>
          </a:p>
          <a:p>
            <a:pPr algn="l"/>
            <a:r>
              <a:rPr lang="en-US" sz="2800" dirty="0">
                <a:solidFill>
                  <a:schemeClr val="bg1"/>
                </a:solidFill>
              </a:rPr>
              <a:t>American Museum of Natural History</a:t>
            </a:r>
          </a:p>
        </p:txBody>
      </p:sp>
      <p:pic>
        <p:nvPicPr>
          <p:cNvPr id="10" name="Picture 9" descr="Logo&#10;&#10;Description automatically generated">
            <a:extLst>
              <a:ext uri="{FF2B5EF4-FFF2-40B4-BE49-F238E27FC236}">
                <a16:creationId xmlns:a16="http://schemas.microsoft.com/office/drawing/2014/main" id="{85355240-4886-40BC-B174-FF894094E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964" y="2368694"/>
            <a:ext cx="7278072" cy="1655762"/>
          </a:xfrm>
          <a:prstGeom prst="rect">
            <a:avLst/>
          </a:prstGeom>
          <a:solidFill>
            <a:schemeClr val="bg1"/>
          </a:solidFill>
        </p:spPr>
      </p:pic>
    </p:spTree>
    <p:extLst>
      <p:ext uri="{BB962C8B-B14F-4D97-AF65-F5344CB8AC3E}">
        <p14:creationId xmlns:p14="http://schemas.microsoft.com/office/powerpoint/2010/main" val="2426905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ESA Sentinel Missions</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pic>
        <p:nvPicPr>
          <p:cNvPr id="6" name="Picture 5">
            <a:extLst>
              <a:ext uri="{FF2B5EF4-FFF2-40B4-BE49-F238E27FC236}">
                <a16:creationId xmlns:a16="http://schemas.microsoft.com/office/drawing/2014/main" id="{F6DCD2EE-681A-4FDC-9563-280EE056DC41}"/>
              </a:ext>
            </a:extLst>
          </p:cNvPr>
          <p:cNvPicPr>
            <a:picLocks noChangeAspect="1"/>
          </p:cNvPicPr>
          <p:nvPr/>
        </p:nvPicPr>
        <p:blipFill rotWithShape="1">
          <a:blip r:embed="rId4">
            <a:extLst>
              <a:ext uri="{28A0092B-C50C-407E-A947-70E740481C1C}">
                <a14:useLocalDpi xmlns:a14="http://schemas.microsoft.com/office/drawing/2010/main" val="0"/>
              </a:ext>
            </a:extLst>
          </a:blip>
          <a:srcRect l="20000" t="10000" r="20000" b="-371"/>
          <a:stretch/>
        </p:blipFill>
        <p:spPr>
          <a:xfrm>
            <a:off x="2895599" y="1115677"/>
            <a:ext cx="6400800" cy="5422900"/>
          </a:xfrm>
          <a:prstGeom prst="rect">
            <a:avLst/>
          </a:prstGeom>
        </p:spPr>
      </p:pic>
    </p:spTree>
    <p:extLst>
      <p:ext uri="{BB962C8B-B14F-4D97-AF65-F5344CB8AC3E}">
        <p14:creationId xmlns:p14="http://schemas.microsoft.com/office/powerpoint/2010/main" val="2340684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Satellite systems</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6" name="CustomShape 3">
            <a:extLst>
              <a:ext uri="{FF2B5EF4-FFF2-40B4-BE49-F238E27FC236}">
                <a16:creationId xmlns:a16="http://schemas.microsoft.com/office/drawing/2014/main" id="{37912203-54F2-4E65-9E2D-4D29F7D49D57}"/>
              </a:ext>
            </a:extLst>
          </p:cNvPr>
          <p:cNvSpPr/>
          <p:nvPr/>
        </p:nvSpPr>
        <p:spPr>
          <a:xfrm>
            <a:off x="8534400" y="5835410"/>
            <a:ext cx="1600200" cy="811574"/>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n-US" sz="2000" spc="-1" dirty="0"/>
              <a:t>De </a:t>
            </a:r>
            <a:r>
              <a:rPr lang="en-US" sz="2000" spc="-1" dirty="0" err="1"/>
              <a:t>Sherbinin</a:t>
            </a:r>
            <a:r>
              <a:rPr lang="en-US" sz="2000" spc="-1" dirty="0"/>
              <a:t> </a:t>
            </a:r>
          </a:p>
          <a:p>
            <a:pPr>
              <a:lnSpc>
                <a:spcPct val="100000"/>
              </a:lnSpc>
            </a:pPr>
            <a:r>
              <a:rPr lang="en-US" sz="2000" spc="-1" dirty="0"/>
              <a:t>et al. (2002)</a:t>
            </a:r>
            <a:endParaRPr lang="en-US" sz="2000" b="0" strike="noStrike" spc="-1" dirty="0">
              <a:latin typeface="Arial"/>
            </a:endParaRPr>
          </a:p>
        </p:txBody>
      </p:sp>
      <p:pic>
        <p:nvPicPr>
          <p:cNvPr id="7" name="Picture 4" descr="Characteristics of major Satellite systems">
            <a:extLst>
              <a:ext uri="{FF2B5EF4-FFF2-40B4-BE49-F238E27FC236}">
                <a16:creationId xmlns:a16="http://schemas.microsoft.com/office/drawing/2014/main" id="{34BE046A-D344-4F90-9E6A-D41597D52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656" y="2200561"/>
            <a:ext cx="8704688" cy="305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104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Satellite imagery</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pic>
        <p:nvPicPr>
          <p:cNvPr id="6" name="Picture 5">
            <a:extLst>
              <a:ext uri="{FF2B5EF4-FFF2-40B4-BE49-F238E27FC236}">
                <a16:creationId xmlns:a16="http://schemas.microsoft.com/office/drawing/2014/main" id="{B959F9E9-39EE-4D2D-9DD4-1DE8EC621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991" y="1348228"/>
            <a:ext cx="4167176" cy="3967082"/>
          </a:xfrm>
          <a:prstGeom prst="rect">
            <a:avLst/>
          </a:prstGeom>
        </p:spPr>
      </p:pic>
      <p:sp>
        <p:nvSpPr>
          <p:cNvPr id="7" name="Rectangle 6">
            <a:extLst>
              <a:ext uri="{FF2B5EF4-FFF2-40B4-BE49-F238E27FC236}">
                <a16:creationId xmlns:a16="http://schemas.microsoft.com/office/drawing/2014/main" id="{8E9B2D93-6135-49E8-B058-9FF97AF8D6DC}"/>
              </a:ext>
            </a:extLst>
          </p:cNvPr>
          <p:cNvSpPr/>
          <p:nvPr/>
        </p:nvSpPr>
        <p:spPr>
          <a:xfrm>
            <a:off x="1810231" y="1781116"/>
            <a:ext cx="4876800" cy="4247317"/>
          </a:xfrm>
          <a:prstGeom prst="rect">
            <a:avLst/>
          </a:prstGeom>
        </p:spPr>
        <p:txBody>
          <a:bodyPr wrap="square">
            <a:spAutoFit/>
          </a:bodyPr>
          <a:lstStyle/>
          <a:p>
            <a:r>
              <a:rPr lang="en-US" sz="1800" dirty="0">
                <a:effectLst/>
                <a:latin typeface="ArialMT"/>
              </a:rPr>
              <a:t>• </a:t>
            </a:r>
            <a:r>
              <a:rPr lang="en-US" sz="1800" dirty="0">
                <a:effectLst/>
                <a:latin typeface="CenturyGothic"/>
              </a:rPr>
              <a:t>NASA </a:t>
            </a:r>
            <a:r>
              <a:rPr lang="en-US" sz="1800" dirty="0" err="1">
                <a:effectLst/>
                <a:latin typeface="CenturyGothic"/>
              </a:rPr>
              <a:t>EarthData</a:t>
            </a:r>
            <a:r>
              <a:rPr lang="en-US" sz="1800" dirty="0">
                <a:effectLst/>
                <a:latin typeface="CenturyGothic"/>
              </a:rPr>
              <a:t> Search  – Landsat, VIIRS, MODIS, etc. </a:t>
            </a:r>
          </a:p>
          <a:p>
            <a:r>
              <a:rPr lang="en-US" dirty="0">
                <a:latin typeface="CenturyGothic"/>
                <a:hlinkClick r:id="rId4"/>
              </a:rPr>
              <a:t>https://search.earthdata.nasa.gov/search</a:t>
            </a:r>
            <a:r>
              <a:rPr lang="en-US" dirty="0">
                <a:latin typeface="CenturyGothic"/>
              </a:rPr>
              <a:t>  </a:t>
            </a:r>
          </a:p>
          <a:p>
            <a:endParaRPr lang="en-US" dirty="0">
              <a:latin typeface="CenturyGothic"/>
            </a:endParaRPr>
          </a:p>
          <a:p>
            <a:r>
              <a:rPr lang="en-US" sz="1800" dirty="0">
                <a:effectLst/>
                <a:latin typeface="ArialMT"/>
              </a:rPr>
              <a:t>• USGS / NASA </a:t>
            </a:r>
            <a:r>
              <a:rPr lang="en-US" sz="1800" dirty="0">
                <a:effectLst/>
                <a:latin typeface="CenturyGothic"/>
              </a:rPr>
              <a:t>A</a:t>
            </a:r>
            <a:r>
              <a:rPr lang="el-GR" sz="1800" dirty="0" err="1">
                <a:effectLst/>
                <a:latin typeface="CenturyGothic"/>
              </a:rPr>
              <a:t>ρρ</a:t>
            </a:r>
            <a:r>
              <a:rPr lang="en-US" sz="1800" dirty="0">
                <a:effectLst/>
                <a:latin typeface="CenturyGothic"/>
              </a:rPr>
              <a:t>EEARS  – Land Processes Distributed Active Archive Center (LP DAAC). </a:t>
            </a:r>
            <a:r>
              <a:rPr lang="en-US" dirty="0">
                <a:latin typeface="CenturyGothic"/>
                <a:hlinkClick r:id="rId5"/>
              </a:rPr>
              <a:t>https://lpdaac.usgs.gov/tools/appeears/</a:t>
            </a:r>
            <a:endParaRPr lang="en-US" dirty="0">
              <a:latin typeface="CenturyGothic"/>
            </a:endParaRPr>
          </a:p>
          <a:p>
            <a:endParaRPr lang="en-US" dirty="0">
              <a:latin typeface="CenturyGothic"/>
            </a:endParaRPr>
          </a:p>
          <a:p>
            <a:r>
              <a:rPr lang="en-US" sz="1800" dirty="0">
                <a:effectLst/>
                <a:latin typeface="ArialMT"/>
              </a:rPr>
              <a:t>• </a:t>
            </a:r>
            <a:r>
              <a:rPr lang="en-US" sz="1800" dirty="0">
                <a:effectLst/>
                <a:latin typeface="CenturyGothic"/>
              </a:rPr>
              <a:t>ESA Sentinel Hub – Sentinel-1, 2, 3 and 5P </a:t>
            </a:r>
            <a:r>
              <a:rPr lang="en-US" sz="1800" dirty="0">
                <a:solidFill>
                  <a:srgbClr val="116B99"/>
                </a:solidFill>
                <a:effectLst/>
                <a:latin typeface="CenturyGothic"/>
                <a:hlinkClick r:id="rId6"/>
              </a:rPr>
              <a:t>https://scihub.copernicus.eu/</a:t>
            </a:r>
            <a:r>
              <a:rPr lang="en-US" sz="1800" dirty="0">
                <a:solidFill>
                  <a:srgbClr val="116B99"/>
                </a:solidFill>
                <a:effectLst/>
                <a:latin typeface="CenturyGothic"/>
              </a:rPr>
              <a:t>  </a:t>
            </a:r>
          </a:p>
          <a:p>
            <a:endParaRPr lang="en-US" dirty="0">
              <a:effectLst/>
            </a:endParaRPr>
          </a:p>
          <a:p>
            <a:r>
              <a:rPr lang="en-US" sz="1800" dirty="0">
                <a:effectLst/>
                <a:latin typeface="ArialMT"/>
              </a:rPr>
              <a:t>• </a:t>
            </a:r>
            <a:r>
              <a:rPr lang="en-US" sz="1800" dirty="0">
                <a:effectLst/>
                <a:latin typeface="CenturyGothic"/>
              </a:rPr>
              <a:t>University of Maryland – Global Forest Change data (produced by Hansen et al. 2013) </a:t>
            </a:r>
            <a:endParaRPr lang="en-US" dirty="0">
              <a:effectLst/>
            </a:endParaRPr>
          </a:p>
          <a:p>
            <a:r>
              <a:rPr lang="en-US" sz="1800" dirty="0">
                <a:solidFill>
                  <a:srgbClr val="116B99"/>
                </a:solidFill>
                <a:effectLst/>
                <a:latin typeface="CenturyGothic"/>
                <a:hlinkClick r:id="rId7"/>
              </a:rPr>
              <a:t>https://earthenginepartners.appspot.com/scien ce-2013-global-forest/download_v1.2.html</a:t>
            </a:r>
            <a:r>
              <a:rPr lang="en-US" sz="1800" dirty="0">
                <a:solidFill>
                  <a:srgbClr val="116B99"/>
                </a:solidFill>
                <a:effectLst/>
                <a:latin typeface="CenturyGothic"/>
              </a:rPr>
              <a:t>  </a:t>
            </a:r>
            <a:endParaRPr lang="en-US" dirty="0">
              <a:effectLst/>
            </a:endParaRPr>
          </a:p>
        </p:txBody>
      </p:sp>
      <p:sp>
        <p:nvSpPr>
          <p:cNvPr id="8" name="Rectangle 7">
            <a:extLst>
              <a:ext uri="{FF2B5EF4-FFF2-40B4-BE49-F238E27FC236}">
                <a16:creationId xmlns:a16="http://schemas.microsoft.com/office/drawing/2014/main" id="{426A2481-9CAF-4203-9713-95EF2EF2C0B0}"/>
              </a:ext>
            </a:extLst>
          </p:cNvPr>
          <p:cNvSpPr/>
          <p:nvPr/>
        </p:nvSpPr>
        <p:spPr>
          <a:xfrm>
            <a:off x="2656367" y="1228720"/>
            <a:ext cx="2162772" cy="523220"/>
          </a:xfrm>
          <a:prstGeom prst="rect">
            <a:avLst/>
          </a:prstGeom>
        </p:spPr>
        <p:txBody>
          <a:bodyPr wrap="none">
            <a:spAutoFit/>
          </a:bodyPr>
          <a:lstStyle/>
          <a:p>
            <a:r>
              <a:rPr lang="en-US" sz="2800" u="sng" dirty="0"/>
              <a:t>Data Portals</a:t>
            </a:r>
          </a:p>
        </p:txBody>
      </p:sp>
    </p:spTree>
    <p:extLst>
      <p:ext uri="{BB962C8B-B14F-4D97-AF65-F5344CB8AC3E}">
        <p14:creationId xmlns:p14="http://schemas.microsoft.com/office/powerpoint/2010/main" val="2807557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Satellite Imagery</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6" name="Title 1">
            <a:extLst>
              <a:ext uri="{FF2B5EF4-FFF2-40B4-BE49-F238E27FC236}">
                <a16:creationId xmlns:a16="http://schemas.microsoft.com/office/drawing/2014/main" id="{F1895F1D-1560-4FAA-B9F1-2CA1A106ECF2}"/>
              </a:ext>
            </a:extLst>
          </p:cNvPr>
          <p:cNvSpPr txBox="1">
            <a:spLocks/>
          </p:cNvSpPr>
          <p:nvPr/>
        </p:nvSpPr>
        <p:spPr>
          <a:xfrm>
            <a:off x="770860" y="931738"/>
            <a:ext cx="8686800"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dirty="0"/>
              <a:t>Open Source Software &amp; Resources</a:t>
            </a:r>
          </a:p>
        </p:txBody>
      </p:sp>
      <p:sp>
        <p:nvSpPr>
          <p:cNvPr id="7" name="Rectangle 6">
            <a:extLst>
              <a:ext uri="{FF2B5EF4-FFF2-40B4-BE49-F238E27FC236}">
                <a16:creationId xmlns:a16="http://schemas.microsoft.com/office/drawing/2014/main" id="{631EAE64-31E5-4452-8AAA-4BDDB5ACCB60}"/>
              </a:ext>
            </a:extLst>
          </p:cNvPr>
          <p:cNvSpPr/>
          <p:nvPr/>
        </p:nvSpPr>
        <p:spPr>
          <a:xfrm>
            <a:off x="3046228" y="1437551"/>
            <a:ext cx="5334000" cy="4801314"/>
          </a:xfrm>
          <a:prstGeom prst="rect">
            <a:avLst/>
          </a:prstGeom>
        </p:spPr>
        <p:txBody>
          <a:bodyPr wrap="square">
            <a:spAutoFit/>
          </a:bodyPr>
          <a:lstStyle/>
          <a:p>
            <a:pPr>
              <a:buFont typeface="Arial" panose="020B0604020202020204" pitchFamily="34" charset="0"/>
              <a:buChar char="•"/>
            </a:pPr>
            <a:r>
              <a:rPr lang="en-US" sz="1800" dirty="0">
                <a:effectLst/>
                <a:latin typeface="CenturyGothic"/>
              </a:rPr>
              <a:t>QGIS</a:t>
            </a:r>
            <a:br>
              <a:rPr lang="en-US" sz="1800" dirty="0">
                <a:effectLst/>
                <a:latin typeface="CenturyGothic"/>
              </a:rPr>
            </a:br>
            <a:r>
              <a:rPr lang="en-US" sz="1800" dirty="0">
                <a:effectLst/>
                <a:latin typeface="ArialMT"/>
              </a:rPr>
              <a:t>– </a:t>
            </a:r>
            <a:r>
              <a:rPr lang="en-US" sz="1800" dirty="0">
                <a:solidFill>
                  <a:srgbClr val="116B99"/>
                </a:solidFill>
                <a:effectLst/>
                <a:latin typeface="CenturyGothic"/>
              </a:rPr>
              <a:t>https://</a:t>
            </a:r>
            <a:r>
              <a:rPr lang="en-US" sz="1800" dirty="0" err="1">
                <a:solidFill>
                  <a:srgbClr val="116B99"/>
                </a:solidFill>
                <a:effectLst/>
                <a:latin typeface="CenturyGothic"/>
              </a:rPr>
              <a:t>qgis.org</a:t>
            </a:r>
            <a:r>
              <a:rPr lang="en-US" sz="1800" dirty="0">
                <a:solidFill>
                  <a:srgbClr val="116B99"/>
                </a:solidFill>
                <a:effectLst/>
                <a:latin typeface="CenturyGothic"/>
              </a:rPr>
              <a:t>/</a:t>
            </a:r>
            <a:r>
              <a:rPr lang="en-US" sz="1800" dirty="0" err="1">
                <a:solidFill>
                  <a:srgbClr val="116B99"/>
                </a:solidFill>
                <a:effectLst/>
                <a:latin typeface="CenturyGothic"/>
              </a:rPr>
              <a:t>en</a:t>
            </a:r>
            <a:r>
              <a:rPr lang="en-US" sz="1800" dirty="0">
                <a:solidFill>
                  <a:srgbClr val="116B99"/>
                </a:solidFill>
                <a:effectLst/>
                <a:latin typeface="CenturyGothic"/>
              </a:rPr>
              <a:t>/site/</a:t>
            </a:r>
            <a:r>
              <a:rPr lang="en-US" sz="1800" dirty="0" err="1">
                <a:solidFill>
                  <a:srgbClr val="116B99"/>
                </a:solidFill>
                <a:effectLst/>
                <a:latin typeface="CenturyGothic"/>
              </a:rPr>
              <a:t>forusers</a:t>
            </a:r>
            <a:r>
              <a:rPr lang="en-US" sz="1800" dirty="0">
                <a:solidFill>
                  <a:srgbClr val="116B99"/>
                </a:solidFill>
                <a:effectLst/>
                <a:latin typeface="CenturyGothic"/>
              </a:rPr>
              <a:t>/</a:t>
            </a:r>
            <a:r>
              <a:rPr lang="en-US" sz="1800" dirty="0" err="1">
                <a:solidFill>
                  <a:srgbClr val="116B99"/>
                </a:solidFill>
                <a:effectLst/>
                <a:latin typeface="CenturyGothic"/>
              </a:rPr>
              <a:t>download.html</a:t>
            </a:r>
            <a:endParaRPr lang="en-US" sz="1800" dirty="0">
              <a:solidFill>
                <a:srgbClr val="116B99"/>
              </a:solidFill>
              <a:effectLst/>
              <a:latin typeface="CenturyGothic"/>
            </a:endParaRPr>
          </a:p>
          <a:p>
            <a:r>
              <a:rPr lang="en-US" sz="1800" dirty="0">
                <a:solidFill>
                  <a:srgbClr val="116B99"/>
                </a:solidFill>
                <a:effectLst/>
                <a:latin typeface="CenturyGothic"/>
              </a:rPr>
              <a:t> </a:t>
            </a:r>
            <a:endParaRPr lang="en-US" sz="1800" dirty="0">
              <a:effectLst/>
              <a:latin typeface="ArialMT"/>
            </a:endParaRPr>
          </a:p>
          <a:p>
            <a:pPr>
              <a:buFont typeface="Arial" panose="020B0604020202020204" pitchFamily="34" charset="0"/>
              <a:buChar char="•"/>
            </a:pPr>
            <a:r>
              <a:rPr lang="en-US" dirty="0">
                <a:latin typeface="CenturyGothic"/>
              </a:rPr>
              <a:t>Remote Sensing Image Analysis with R </a:t>
            </a:r>
            <a:br>
              <a:rPr lang="en-US" sz="1800" dirty="0">
                <a:effectLst/>
                <a:latin typeface="CenturyGothic"/>
              </a:rPr>
            </a:br>
            <a:r>
              <a:rPr lang="en-US" sz="1800" dirty="0">
                <a:effectLst/>
                <a:latin typeface="ArialMT"/>
              </a:rPr>
              <a:t>– </a:t>
            </a:r>
            <a:r>
              <a:rPr lang="en-US" sz="1800" dirty="0">
                <a:solidFill>
                  <a:srgbClr val="116B99"/>
                </a:solidFill>
                <a:effectLst/>
                <a:latin typeface="CenturyGothic"/>
              </a:rPr>
              <a:t>https://</a:t>
            </a:r>
            <a:r>
              <a:rPr lang="en-US" sz="1800" dirty="0" err="1">
                <a:solidFill>
                  <a:srgbClr val="116B99"/>
                </a:solidFill>
                <a:effectLst/>
                <a:latin typeface="CenturyGothic"/>
              </a:rPr>
              <a:t>rspatial.org</a:t>
            </a:r>
            <a:r>
              <a:rPr lang="en-US" sz="1800" dirty="0">
                <a:solidFill>
                  <a:srgbClr val="116B99"/>
                </a:solidFill>
                <a:effectLst/>
                <a:latin typeface="CenturyGothic"/>
              </a:rPr>
              <a:t>/raster/</a:t>
            </a:r>
            <a:r>
              <a:rPr lang="en-US" sz="1800" dirty="0" err="1">
                <a:solidFill>
                  <a:srgbClr val="116B99"/>
                </a:solidFill>
                <a:effectLst/>
                <a:latin typeface="CenturyGothic"/>
              </a:rPr>
              <a:t>rs</a:t>
            </a:r>
            <a:r>
              <a:rPr lang="en-US" sz="1800" dirty="0">
                <a:solidFill>
                  <a:srgbClr val="116B99"/>
                </a:solidFill>
                <a:effectLst/>
                <a:latin typeface="CenturyGothic"/>
              </a:rPr>
              <a:t>/1-introduction.html\</a:t>
            </a:r>
          </a:p>
          <a:p>
            <a:pPr>
              <a:buFont typeface="Arial" panose="020B0604020202020204" pitchFamily="34" charset="0"/>
              <a:buChar char="•"/>
            </a:pPr>
            <a:endParaRPr lang="en-US" sz="1800" dirty="0">
              <a:effectLst/>
              <a:latin typeface="ArialMT"/>
            </a:endParaRPr>
          </a:p>
          <a:p>
            <a:pPr>
              <a:buFont typeface="Arial" panose="020B0604020202020204" pitchFamily="34" charset="0"/>
              <a:buChar char="•"/>
            </a:pPr>
            <a:r>
              <a:rPr lang="en-US" sz="1800" dirty="0">
                <a:effectLst/>
                <a:latin typeface="CenturyGothic"/>
              </a:rPr>
              <a:t>Google Earth – visualizations</a:t>
            </a:r>
            <a:br>
              <a:rPr lang="en-US" sz="1800" dirty="0">
                <a:effectLst/>
                <a:latin typeface="CenturyGothic"/>
              </a:rPr>
            </a:br>
            <a:r>
              <a:rPr lang="en-US" sz="1800" dirty="0">
                <a:effectLst/>
                <a:latin typeface="ArialMT"/>
              </a:rPr>
              <a:t>– </a:t>
            </a:r>
            <a:r>
              <a:rPr lang="en-US" sz="1800" dirty="0">
                <a:solidFill>
                  <a:srgbClr val="116B99"/>
                </a:solidFill>
                <a:effectLst/>
                <a:latin typeface="CenturyGothic"/>
              </a:rPr>
              <a:t>https://</a:t>
            </a:r>
            <a:r>
              <a:rPr lang="en-US" sz="1800" dirty="0" err="1">
                <a:solidFill>
                  <a:srgbClr val="116B99"/>
                </a:solidFill>
                <a:effectLst/>
                <a:latin typeface="CenturyGothic"/>
              </a:rPr>
              <a:t>earth.google.com</a:t>
            </a:r>
            <a:r>
              <a:rPr lang="en-US" sz="1800" dirty="0">
                <a:solidFill>
                  <a:srgbClr val="116B99"/>
                </a:solidFill>
                <a:effectLst/>
                <a:latin typeface="CenturyGothic"/>
              </a:rPr>
              <a:t>/web/ </a:t>
            </a:r>
          </a:p>
          <a:p>
            <a:pPr>
              <a:buFont typeface="Arial" panose="020B0604020202020204" pitchFamily="34" charset="0"/>
              <a:buChar char="•"/>
            </a:pPr>
            <a:endParaRPr lang="en-US" sz="1800" dirty="0">
              <a:solidFill>
                <a:srgbClr val="116B99"/>
              </a:solidFill>
              <a:effectLst/>
              <a:latin typeface="CenturyGothic"/>
            </a:endParaRPr>
          </a:p>
          <a:p>
            <a:pPr>
              <a:buFont typeface="Arial" panose="020B0604020202020204" pitchFamily="34" charset="0"/>
              <a:buChar char="•"/>
            </a:pPr>
            <a:r>
              <a:rPr lang="en-US" sz="1800" dirty="0">
                <a:effectLst/>
                <a:latin typeface="CenturyGothic"/>
              </a:rPr>
              <a:t>SNAP – for ESA data and radar</a:t>
            </a:r>
            <a:br>
              <a:rPr lang="en-US" sz="1800" dirty="0">
                <a:effectLst/>
                <a:latin typeface="CenturyGothic"/>
              </a:rPr>
            </a:br>
            <a:r>
              <a:rPr lang="en-US" sz="1800" dirty="0">
                <a:effectLst/>
                <a:latin typeface="ArialMT"/>
              </a:rPr>
              <a:t>– </a:t>
            </a:r>
            <a:r>
              <a:rPr lang="en-US" sz="1800" dirty="0">
                <a:solidFill>
                  <a:srgbClr val="116B99"/>
                </a:solidFill>
                <a:effectLst/>
                <a:latin typeface="CenturyGothic"/>
              </a:rPr>
              <a:t>http://</a:t>
            </a:r>
            <a:r>
              <a:rPr lang="en-US" sz="1800" dirty="0" err="1">
                <a:solidFill>
                  <a:srgbClr val="116B99"/>
                </a:solidFill>
                <a:effectLst/>
                <a:latin typeface="CenturyGothic"/>
              </a:rPr>
              <a:t>step.esa.int</a:t>
            </a:r>
            <a:r>
              <a:rPr lang="en-US" sz="1800" dirty="0">
                <a:solidFill>
                  <a:srgbClr val="116B99"/>
                </a:solidFill>
                <a:effectLst/>
                <a:latin typeface="CenturyGothic"/>
              </a:rPr>
              <a:t>/main/toolboxes/snap/ </a:t>
            </a:r>
          </a:p>
          <a:p>
            <a:pPr>
              <a:buFont typeface="Arial" panose="020B0604020202020204" pitchFamily="34" charset="0"/>
              <a:buChar char="•"/>
            </a:pPr>
            <a:endParaRPr lang="en-US" sz="1800" dirty="0">
              <a:effectLst/>
              <a:latin typeface="ArialMT"/>
            </a:endParaRPr>
          </a:p>
          <a:p>
            <a:pPr>
              <a:buFont typeface="Arial" panose="020B0604020202020204" pitchFamily="34" charset="0"/>
              <a:buChar char="•"/>
            </a:pPr>
            <a:r>
              <a:rPr lang="en-US" sz="1800" dirty="0">
                <a:effectLst/>
                <a:latin typeface="CenturyGothic"/>
              </a:rPr>
              <a:t>Landsat explorer app</a:t>
            </a:r>
            <a:br>
              <a:rPr lang="en-US" sz="1800" dirty="0">
                <a:effectLst/>
                <a:latin typeface="CenturyGothic"/>
              </a:rPr>
            </a:br>
            <a:r>
              <a:rPr lang="en-US" sz="1800" dirty="0">
                <a:effectLst/>
                <a:latin typeface="ArialMT"/>
              </a:rPr>
              <a:t>– </a:t>
            </a:r>
            <a:r>
              <a:rPr lang="en-US" sz="1800" dirty="0">
                <a:solidFill>
                  <a:srgbClr val="116B99"/>
                </a:solidFill>
                <a:effectLst/>
                <a:latin typeface="CenturyGothic"/>
              </a:rPr>
              <a:t>http://</a:t>
            </a:r>
            <a:r>
              <a:rPr lang="en-US" sz="1800" dirty="0" err="1">
                <a:solidFill>
                  <a:srgbClr val="116B99"/>
                </a:solidFill>
                <a:effectLst/>
                <a:latin typeface="CenturyGothic"/>
              </a:rPr>
              <a:t>landsatexplorer.esri.com</a:t>
            </a:r>
            <a:r>
              <a:rPr lang="en-US" sz="1800" dirty="0">
                <a:solidFill>
                  <a:srgbClr val="116B99"/>
                </a:solidFill>
                <a:effectLst/>
                <a:latin typeface="CenturyGothic"/>
              </a:rPr>
              <a:t>/ </a:t>
            </a:r>
          </a:p>
          <a:p>
            <a:pPr>
              <a:buFont typeface="Arial" panose="020B0604020202020204" pitchFamily="34" charset="0"/>
              <a:buChar char="•"/>
            </a:pPr>
            <a:endParaRPr lang="en-US" sz="1800" dirty="0">
              <a:effectLst/>
              <a:latin typeface="ArialMT"/>
            </a:endParaRPr>
          </a:p>
          <a:p>
            <a:pPr>
              <a:buFont typeface="Arial" panose="020B0604020202020204" pitchFamily="34" charset="0"/>
              <a:buChar char="•"/>
            </a:pPr>
            <a:r>
              <a:rPr lang="en-US" sz="1800" dirty="0">
                <a:effectLst/>
                <a:latin typeface="CenturyGothic"/>
              </a:rPr>
              <a:t>Advanced ARSET training</a:t>
            </a:r>
            <a:br>
              <a:rPr lang="en-US" sz="1800" dirty="0">
                <a:effectLst/>
                <a:latin typeface="CenturyGothic"/>
              </a:rPr>
            </a:br>
            <a:r>
              <a:rPr lang="en-US" sz="1800" dirty="0">
                <a:effectLst/>
                <a:latin typeface="ArialMT"/>
              </a:rPr>
              <a:t>– </a:t>
            </a:r>
            <a:r>
              <a:rPr lang="en-US" sz="1800" dirty="0">
                <a:solidFill>
                  <a:srgbClr val="116B99"/>
                </a:solidFill>
                <a:effectLst/>
                <a:latin typeface="CenturyGothic"/>
              </a:rPr>
              <a:t>https://</a:t>
            </a:r>
            <a:r>
              <a:rPr lang="en-US" sz="1800" dirty="0" err="1">
                <a:solidFill>
                  <a:srgbClr val="116B99"/>
                </a:solidFill>
                <a:effectLst/>
                <a:latin typeface="CenturyGothic"/>
              </a:rPr>
              <a:t>arset.gsfc.nasa.gov</a:t>
            </a:r>
            <a:r>
              <a:rPr lang="en-US" sz="1800" dirty="0">
                <a:solidFill>
                  <a:srgbClr val="116B99"/>
                </a:solidFill>
                <a:effectLst/>
                <a:latin typeface="CenturyGothic"/>
              </a:rPr>
              <a:t>/ </a:t>
            </a:r>
            <a:endParaRPr lang="en-US" sz="1800" dirty="0">
              <a:effectLst/>
              <a:latin typeface="ArialMT"/>
            </a:endParaRPr>
          </a:p>
        </p:txBody>
      </p:sp>
      <p:pic>
        <p:nvPicPr>
          <p:cNvPr id="8" name="Picture 7">
            <a:extLst>
              <a:ext uri="{FF2B5EF4-FFF2-40B4-BE49-F238E27FC236}">
                <a16:creationId xmlns:a16="http://schemas.microsoft.com/office/drawing/2014/main" id="{6DB9A619-DC7E-4DAD-B577-4803A0BDA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561" y="1360256"/>
            <a:ext cx="4121479" cy="5137160"/>
          </a:xfrm>
          <a:prstGeom prst="rect">
            <a:avLst/>
          </a:prstGeom>
        </p:spPr>
      </p:pic>
    </p:spTree>
    <p:extLst>
      <p:ext uri="{BB962C8B-B14F-4D97-AF65-F5344CB8AC3E}">
        <p14:creationId xmlns:p14="http://schemas.microsoft.com/office/powerpoint/2010/main" val="43007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Remote Sensing Applications</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6" name="Title 1">
            <a:extLst>
              <a:ext uri="{FF2B5EF4-FFF2-40B4-BE49-F238E27FC236}">
                <a16:creationId xmlns:a16="http://schemas.microsoft.com/office/drawing/2014/main" id="{7C984CCA-5F81-4C39-9922-18F792039514}"/>
              </a:ext>
            </a:extLst>
          </p:cNvPr>
          <p:cNvSpPr txBox="1">
            <a:spLocks/>
          </p:cNvSpPr>
          <p:nvPr/>
        </p:nvSpPr>
        <p:spPr>
          <a:xfrm>
            <a:off x="3193312" y="1580706"/>
            <a:ext cx="7696200" cy="4572000"/>
          </a:xfrm>
        </p:spPr>
        <p:txBody>
          <a:bodyPr/>
          <a:lstStyle>
            <a:lvl1pPr algn="ctr" rtl="0" eaLnBrk="0" fontAlgn="base" hangingPunct="0">
              <a:spcBef>
                <a:spcPct val="0"/>
              </a:spcBef>
              <a:spcAft>
                <a:spcPct val="0"/>
              </a:spcAft>
              <a:defRPr sz="4400">
                <a:solidFill>
                  <a:schemeClr val="tx2"/>
                </a:solidFill>
                <a:latin typeface="+mj-lt"/>
                <a:ea typeface="ＭＳ Ｐゴシック" pitchFamily="-111" charset="-128"/>
                <a:cs typeface="ＭＳ Ｐゴシック" pitchFamily="-111" charset="-128"/>
              </a:defRPr>
            </a:lvl1pPr>
            <a:lvl2pPr algn="ctr" rtl="0" eaLnBrk="0" fontAlgn="base" hangingPunct="0">
              <a:spcBef>
                <a:spcPct val="0"/>
              </a:spcBef>
              <a:spcAft>
                <a:spcPct val="0"/>
              </a:spcAft>
              <a:defRPr sz="4400">
                <a:solidFill>
                  <a:schemeClr val="tx2"/>
                </a:solidFill>
                <a:latin typeface="Arial"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marL="571500" indent="-571500" algn="l">
              <a:buFont typeface="Arial" panose="020B0604020202020204" pitchFamily="34" charset="0"/>
              <a:buChar char="•"/>
            </a:pPr>
            <a:r>
              <a:rPr lang="en-US" sz="3200" kern="0" dirty="0"/>
              <a:t>Land cover / land use change</a:t>
            </a:r>
          </a:p>
          <a:p>
            <a:pPr marL="571500" indent="-571500" algn="l">
              <a:buFont typeface="Arial" panose="020B0604020202020204" pitchFamily="34" charset="0"/>
              <a:buChar char="•"/>
            </a:pPr>
            <a:r>
              <a:rPr lang="en-US" sz="3200" kern="0" dirty="0"/>
              <a:t>Population mapping </a:t>
            </a:r>
          </a:p>
          <a:p>
            <a:pPr marL="571500" indent="-571500" algn="l">
              <a:buFont typeface="Arial" panose="020B0604020202020204" pitchFamily="34" charset="0"/>
              <a:buChar char="•"/>
            </a:pPr>
            <a:r>
              <a:rPr lang="en-US" sz="3200" kern="0" dirty="0"/>
              <a:t>Air quality</a:t>
            </a:r>
          </a:p>
          <a:p>
            <a:pPr marL="571500" indent="-571500" algn="l">
              <a:buFont typeface="Arial" panose="020B0604020202020204" pitchFamily="34" charset="0"/>
              <a:buChar char="•"/>
            </a:pPr>
            <a:r>
              <a:rPr lang="en-US" sz="3200" kern="0" dirty="0"/>
              <a:t>Aquatic ecosystems</a:t>
            </a:r>
          </a:p>
          <a:p>
            <a:pPr marL="571500" indent="-571500" algn="l">
              <a:buFont typeface="Arial" panose="020B0604020202020204" pitchFamily="34" charset="0"/>
              <a:buChar char="•"/>
            </a:pPr>
            <a:r>
              <a:rPr lang="en-US" sz="3200" kern="0" dirty="0"/>
              <a:t>Hydrology</a:t>
            </a:r>
          </a:p>
          <a:p>
            <a:pPr marL="571500" indent="-571500" algn="l">
              <a:buFont typeface="Arial" panose="020B0604020202020204" pitchFamily="34" charset="0"/>
              <a:buChar char="•"/>
            </a:pPr>
            <a:r>
              <a:rPr lang="en-US" sz="3200" kern="0" dirty="0"/>
              <a:t>Weather and climate</a:t>
            </a:r>
          </a:p>
          <a:p>
            <a:pPr marL="571500" indent="-571500" algn="l">
              <a:buFont typeface="Arial" panose="020B0604020202020204" pitchFamily="34" charset="0"/>
              <a:buChar char="•"/>
            </a:pPr>
            <a:r>
              <a:rPr lang="en-US" sz="3200" kern="0" dirty="0"/>
              <a:t>Disaster monitoring and response</a:t>
            </a:r>
          </a:p>
          <a:p>
            <a:pPr marL="571500" indent="-571500" algn="l">
              <a:buFont typeface="Arial" panose="020B0604020202020204" pitchFamily="34" charset="0"/>
              <a:buChar char="•"/>
            </a:pPr>
            <a:r>
              <a:rPr lang="en-US" sz="3200" kern="0" dirty="0"/>
              <a:t>(Many more…)</a:t>
            </a:r>
          </a:p>
          <a:p>
            <a:endParaRPr lang="en-US" sz="3200" kern="0" dirty="0"/>
          </a:p>
        </p:txBody>
      </p:sp>
    </p:spTree>
    <p:extLst>
      <p:ext uri="{BB962C8B-B14F-4D97-AF65-F5344CB8AC3E}">
        <p14:creationId xmlns:p14="http://schemas.microsoft.com/office/powerpoint/2010/main" val="3092850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Land cover/ Land use change</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pic>
        <p:nvPicPr>
          <p:cNvPr id="6" name="Picture 2" descr="NASA - Satellites and the City: NASA Scientists Encourage Satellite  Observations to Improve Our Understanding of Urban Effects on Climate and  Weather">
            <a:extLst>
              <a:ext uri="{FF2B5EF4-FFF2-40B4-BE49-F238E27FC236}">
                <a16:creationId xmlns:a16="http://schemas.microsoft.com/office/drawing/2014/main" id="{7346999F-4BBA-4DAB-84EE-9BA69FB7D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552" y="938670"/>
            <a:ext cx="8228519" cy="591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37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Population Mapping</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pic>
        <p:nvPicPr>
          <p:cNvPr id="6" name="Picture 6">
            <a:extLst>
              <a:ext uri="{FF2B5EF4-FFF2-40B4-BE49-F238E27FC236}">
                <a16:creationId xmlns:a16="http://schemas.microsoft.com/office/drawing/2014/main" id="{37E7B0E0-7C76-472B-B1C4-F7D8DE812CE0}"/>
              </a:ext>
            </a:extLst>
          </p:cNvPr>
          <p:cNvPicPr/>
          <p:nvPr/>
        </p:nvPicPr>
        <p:blipFill>
          <a:blip r:embed="rId4"/>
          <a:stretch/>
        </p:blipFill>
        <p:spPr>
          <a:xfrm>
            <a:off x="1398418" y="1373726"/>
            <a:ext cx="9143640" cy="4571640"/>
          </a:xfrm>
          <a:prstGeom prst="rect">
            <a:avLst/>
          </a:prstGeom>
          <a:ln>
            <a:noFill/>
          </a:ln>
        </p:spPr>
      </p:pic>
    </p:spTree>
    <p:extLst>
      <p:ext uri="{BB962C8B-B14F-4D97-AF65-F5344CB8AC3E}">
        <p14:creationId xmlns:p14="http://schemas.microsoft.com/office/powerpoint/2010/main" val="2229985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Air quality</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pic>
        <p:nvPicPr>
          <p:cNvPr id="6" name="Picture 3">
            <a:extLst>
              <a:ext uri="{FF2B5EF4-FFF2-40B4-BE49-F238E27FC236}">
                <a16:creationId xmlns:a16="http://schemas.microsoft.com/office/drawing/2014/main" id="{C7A00F80-41D5-4C99-97EF-C5E0C0FC5C6E}"/>
              </a:ext>
            </a:extLst>
          </p:cNvPr>
          <p:cNvPicPr/>
          <p:nvPr/>
        </p:nvPicPr>
        <p:blipFill>
          <a:blip r:embed="rId4"/>
          <a:stretch/>
        </p:blipFill>
        <p:spPr>
          <a:xfrm>
            <a:off x="1904797" y="4596478"/>
            <a:ext cx="3885840" cy="1479240"/>
          </a:xfrm>
          <a:prstGeom prst="rect">
            <a:avLst/>
          </a:prstGeom>
          <a:ln>
            <a:noFill/>
          </a:ln>
        </p:spPr>
      </p:pic>
      <p:sp>
        <p:nvSpPr>
          <p:cNvPr id="7" name="CustomShape 2">
            <a:extLst>
              <a:ext uri="{FF2B5EF4-FFF2-40B4-BE49-F238E27FC236}">
                <a16:creationId xmlns:a16="http://schemas.microsoft.com/office/drawing/2014/main" id="{B711BFC1-8B02-44AD-80D7-33FDFA60FF2B}"/>
              </a:ext>
            </a:extLst>
          </p:cNvPr>
          <p:cNvSpPr/>
          <p:nvPr/>
        </p:nvSpPr>
        <p:spPr>
          <a:xfrm>
            <a:off x="5920677" y="1357738"/>
            <a:ext cx="4724280" cy="5791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15000"/>
              </a:lnSpc>
              <a:spcBef>
                <a:spcPts val="561"/>
              </a:spcBef>
            </a:pPr>
            <a:r>
              <a:rPr lang="en-US" b="1" spc="-1" dirty="0">
                <a:solidFill>
                  <a:srgbClr val="1F497D"/>
                </a:solidFill>
                <a:latin typeface="arial"/>
                <a:ea typeface="DejaVu Sans"/>
              </a:rPr>
              <a:t>Multi-Angle Imager for Aerosols (MAIA) </a:t>
            </a:r>
            <a:endParaRPr lang="en-US" spc="-1" dirty="0"/>
          </a:p>
          <a:p>
            <a:pPr marL="216000" indent="-216000">
              <a:lnSpc>
                <a:spcPct val="115000"/>
              </a:lnSpc>
              <a:spcBef>
                <a:spcPts val="561"/>
              </a:spcBef>
              <a:buClr>
                <a:srgbClr val="000000"/>
              </a:buClr>
              <a:buFont typeface="Wingdings" charset="2"/>
              <a:buChar char=""/>
            </a:pPr>
            <a:r>
              <a:rPr lang="en-US" sz="1600" spc="-1" dirty="0">
                <a:solidFill>
                  <a:srgbClr val="1F497D"/>
                </a:solidFill>
                <a:latin typeface="arial"/>
                <a:ea typeface="DejaVu Sans"/>
              </a:rPr>
              <a:t>Scheduled to launch in 2022</a:t>
            </a:r>
          </a:p>
          <a:p>
            <a:pPr>
              <a:lnSpc>
                <a:spcPct val="115000"/>
              </a:lnSpc>
              <a:spcBef>
                <a:spcPts val="561"/>
              </a:spcBef>
              <a:buClr>
                <a:srgbClr val="000000"/>
              </a:buClr>
            </a:pPr>
            <a:r>
              <a:rPr lang="en-US" b="1" spc="-1" dirty="0">
                <a:solidFill>
                  <a:srgbClr val="1F497D"/>
                </a:solidFill>
                <a:latin typeface="arial"/>
                <a:ea typeface="DejaVu Sans"/>
              </a:rPr>
              <a:t>MAPS</a:t>
            </a:r>
            <a:endParaRPr lang="en-US" b="0" strike="noStrike" spc="-1" dirty="0">
              <a:latin typeface="Arial"/>
            </a:endParaRPr>
          </a:p>
          <a:p>
            <a:pPr marL="216000" indent="-216000">
              <a:lnSpc>
                <a:spcPct val="115000"/>
              </a:lnSpc>
              <a:spcBef>
                <a:spcPts val="561"/>
              </a:spcBef>
              <a:buClr>
                <a:srgbClr val="000000"/>
              </a:buClr>
              <a:buFont typeface="Wingdings" charset="2"/>
              <a:buChar char=""/>
            </a:pPr>
            <a:r>
              <a:rPr lang="en-US" sz="1600" b="0" strike="noStrike" spc="-1" dirty="0">
                <a:solidFill>
                  <a:srgbClr val="1F497D"/>
                </a:solidFill>
                <a:latin typeface="arial"/>
                <a:ea typeface="DejaVu Sans"/>
              </a:rPr>
              <a:t>Measures distribution of CO 3-10km above the earth’s surface</a:t>
            </a:r>
            <a:endParaRPr lang="en-US" sz="1600" b="0" strike="noStrike" spc="-1" dirty="0">
              <a:latin typeface="Arial"/>
            </a:endParaRPr>
          </a:p>
          <a:p>
            <a:pPr marL="457200" lvl="1" indent="-216000">
              <a:lnSpc>
                <a:spcPct val="115000"/>
              </a:lnSpc>
              <a:spcBef>
                <a:spcPts val="561"/>
              </a:spcBef>
              <a:buClr>
                <a:srgbClr val="000000"/>
              </a:buClr>
              <a:buFont typeface="Calibri"/>
              <a:buChar char="•"/>
            </a:pPr>
            <a:r>
              <a:rPr lang="en-US" sz="1600" b="0" strike="noStrike" spc="-1" dirty="0">
                <a:solidFill>
                  <a:srgbClr val="1F497D"/>
                </a:solidFill>
                <a:latin typeface="arial"/>
                <a:ea typeface="DejaVu Sans"/>
              </a:rPr>
              <a:t>Near global CO database</a:t>
            </a:r>
            <a:endParaRPr lang="en-US" sz="1600" b="0" strike="noStrike" spc="-1" dirty="0">
              <a:latin typeface="Arial"/>
            </a:endParaRPr>
          </a:p>
          <a:p>
            <a:pPr>
              <a:lnSpc>
                <a:spcPct val="100000"/>
              </a:lnSpc>
              <a:spcBef>
                <a:spcPts val="561"/>
              </a:spcBef>
            </a:pPr>
            <a:r>
              <a:rPr lang="en-US" b="1" strike="noStrike" spc="-1" dirty="0">
                <a:solidFill>
                  <a:srgbClr val="1F497D"/>
                </a:solidFill>
                <a:latin typeface="arial"/>
                <a:ea typeface="DejaVu Sans"/>
              </a:rPr>
              <a:t>TOMS</a:t>
            </a:r>
            <a:endParaRPr lang="en-US" b="0" strike="noStrike" spc="-1" dirty="0">
              <a:latin typeface="Arial"/>
            </a:endParaRPr>
          </a:p>
          <a:p>
            <a:pPr marL="216000" indent="-216000">
              <a:lnSpc>
                <a:spcPct val="100000"/>
              </a:lnSpc>
              <a:spcBef>
                <a:spcPts val="561"/>
              </a:spcBef>
              <a:buClr>
                <a:srgbClr val="000000"/>
              </a:buClr>
              <a:buFont typeface="Wingdings" charset="2"/>
              <a:buChar char=""/>
            </a:pPr>
            <a:r>
              <a:rPr lang="en-US" sz="1600" b="0" strike="noStrike" spc="-1" dirty="0">
                <a:solidFill>
                  <a:srgbClr val="1F497D"/>
                </a:solidFill>
                <a:latin typeface="arial"/>
                <a:ea typeface="DejaVu Sans"/>
              </a:rPr>
              <a:t>Measures ozone, UV, aerosols, and volcanic ash emissions</a:t>
            </a:r>
            <a:endParaRPr lang="en-US" sz="1600" b="0" strike="noStrike" spc="-1" dirty="0">
              <a:latin typeface="Arial"/>
            </a:endParaRPr>
          </a:p>
          <a:p>
            <a:pPr>
              <a:lnSpc>
                <a:spcPct val="100000"/>
              </a:lnSpc>
              <a:spcBef>
                <a:spcPts val="561"/>
              </a:spcBef>
            </a:pPr>
            <a:r>
              <a:rPr lang="en-US" b="1" strike="noStrike" spc="-1" dirty="0">
                <a:solidFill>
                  <a:srgbClr val="1F497D"/>
                </a:solidFill>
                <a:latin typeface="arial"/>
                <a:ea typeface="DejaVu Sans"/>
              </a:rPr>
              <a:t>Landsat 7 and </a:t>
            </a:r>
            <a:r>
              <a:rPr lang="en-US" b="1" strike="noStrike" spc="-1" dirty="0" err="1">
                <a:solidFill>
                  <a:srgbClr val="1F497D"/>
                </a:solidFill>
                <a:latin typeface="arial"/>
                <a:ea typeface="DejaVu Sans"/>
              </a:rPr>
              <a:t>Calipso</a:t>
            </a:r>
            <a:endParaRPr lang="en-US" b="0" strike="noStrike" spc="-1" dirty="0">
              <a:latin typeface="Arial"/>
            </a:endParaRPr>
          </a:p>
          <a:p>
            <a:pPr marL="216000" indent="-216000">
              <a:lnSpc>
                <a:spcPct val="100000"/>
              </a:lnSpc>
              <a:spcBef>
                <a:spcPts val="561"/>
              </a:spcBef>
              <a:buClr>
                <a:srgbClr val="000000"/>
              </a:buClr>
              <a:buFont typeface="Wingdings" charset="2"/>
              <a:buChar char=""/>
            </a:pPr>
            <a:r>
              <a:rPr lang="en-US" sz="1600" b="0" strike="noStrike" spc="-1" dirty="0">
                <a:solidFill>
                  <a:srgbClr val="1F497D"/>
                </a:solidFill>
                <a:latin typeface="arial"/>
                <a:ea typeface="DejaVu Sans"/>
              </a:rPr>
              <a:t>Air Pollution Monitoring</a:t>
            </a:r>
            <a:endParaRPr lang="en-US" sz="1600" b="0" strike="noStrike" spc="-1" dirty="0">
              <a:latin typeface="Arial"/>
            </a:endParaRPr>
          </a:p>
          <a:p>
            <a:pPr marL="457200" lvl="1" indent="-216000">
              <a:lnSpc>
                <a:spcPct val="100000"/>
              </a:lnSpc>
              <a:spcBef>
                <a:spcPts val="561"/>
              </a:spcBef>
              <a:buClr>
                <a:srgbClr val="000000"/>
              </a:buClr>
              <a:buFont typeface="Wingdings" charset="2"/>
              <a:buChar char=""/>
            </a:pPr>
            <a:r>
              <a:rPr lang="en-US" sz="1600" b="0" strike="noStrike" spc="-1" dirty="0">
                <a:solidFill>
                  <a:srgbClr val="1F497D"/>
                </a:solidFill>
                <a:latin typeface="arial"/>
                <a:ea typeface="MS PGothic"/>
              </a:rPr>
              <a:t>Ozone, CO, Sulfur Dioxide, Nitrogen Dioxide</a:t>
            </a:r>
            <a:endParaRPr lang="en-US" sz="1600" b="0" strike="noStrike" spc="-1" dirty="0">
              <a:latin typeface="Arial"/>
            </a:endParaRPr>
          </a:p>
          <a:p>
            <a:pPr marL="216000" indent="-216000">
              <a:lnSpc>
                <a:spcPct val="115000"/>
              </a:lnSpc>
              <a:spcBef>
                <a:spcPts val="561"/>
              </a:spcBef>
              <a:buClr>
                <a:srgbClr val="000000"/>
              </a:buClr>
              <a:buFont typeface="Wingdings" charset="2"/>
              <a:buChar char=""/>
            </a:pPr>
            <a:r>
              <a:rPr lang="en-US" sz="1600" b="0" strike="noStrike" spc="-1" dirty="0">
                <a:solidFill>
                  <a:srgbClr val="1F497D"/>
                </a:solidFill>
                <a:latin typeface="arial"/>
                <a:ea typeface="Arial"/>
              </a:rPr>
              <a:t>Measure proportion of light blocked by particulate matter for atmospheric modeling</a:t>
            </a:r>
            <a:endParaRPr lang="en-US" sz="1600" b="0" strike="noStrike" spc="-1" dirty="0">
              <a:latin typeface="Arial"/>
            </a:endParaRPr>
          </a:p>
        </p:txBody>
      </p:sp>
      <p:pic>
        <p:nvPicPr>
          <p:cNvPr id="8" name="Picture 7">
            <a:extLst>
              <a:ext uri="{FF2B5EF4-FFF2-40B4-BE49-F238E27FC236}">
                <a16:creationId xmlns:a16="http://schemas.microsoft.com/office/drawing/2014/main" id="{09D3FA4B-FE93-48EF-954D-9EA8E2A284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4957" y="1115677"/>
            <a:ext cx="3875680" cy="3460428"/>
          </a:xfrm>
          <a:prstGeom prst="rect">
            <a:avLst/>
          </a:prstGeom>
        </p:spPr>
      </p:pic>
    </p:spTree>
    <p:extLst>
      <p:ext uri="{BB962C8B-B14F-4D97-AF65-F5344CB8AC3E}">
        <p14:creationId xmlns:p14="http://schemas.microsoft.com/office/powerpoint/2010/main" val="820407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Weather and Climate Modeling</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9" name="CustomShape 2">
            <a:extLst>
              <a:ext uri="{FF2B5EF4-FFF2-40B4-BE49-F238E27FC236}">
                <a16:creationId xmlns:a16="http://schemas.microsoft.com/office/drawing/2014/main" id="{D22DBDE2-0E80-408E-B8FC-F63CEA5BD9D9}"/>
              </a:ext>
            </a:extLst>
          </p:cNvPr>
          <p:cNvSpPr/>
          <p:nvPr/>
        </p:nvSpPr>
        <p:spPr>
          <a:xfrm>
            <a:off x="1311346" y="1887429"/>
            <a:ext cx="2842440" cy="25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2720" indent="-342360">
              <a:lnSpc>
                <a:spcPct val="100000"/>
              </a:lnSpc>
              <a:spcBef>
                <a:spcPts val="598"/>
              </a:spcBef>
              <a:buClr>
                <a:srgbClr val="000000"/>
              </a:buClr>
              <a:buFont typeface="Arial"/>
              <a:buChar char="•"/>
            </a:pPr>
            <a:r>
              <a:rPr lang="en-US" sz="2400" b="0" strike="noStrike" spc="-1" dirty="0">
                <a:solidFill>
                  <a:srgbClr val="1F497D"/>
                </a:solidFill>
                <a:latin typeface="arial"/>
              </a:rPr>
              <a:t>Instantaneous data on local, regional conditions</a:t>
            </a:r>
            <a:endParaRPr lang="en-US" sz="2400" b="0" strike="noStrike" spc="-1" dirty="0">
              <a:latin typeface="Arial"/>
            </a:endParaRPr>
          </a:p>
          <a:p>
            <a:pPr marL="342720" indent="-342360">
              <a:lnSpc>
                <a:spcPct val="100000"/>
              </a:lnSpc>
              <a:spcBef>
                <a:spcPts val="598"/>
              </a:spcBef>
              <a:buClr>
                <a:srgbClr val="000000"/>
              </a:buClr>
              <a:buFont typeface="Arial"/>
              <a:buChar char="•"/>
            </a:pPr>
            <a:r>
              <a:rPr lang="en-US" sz="2400" b="0" strike="noStrike" spc="-1" dirty="0">
                <a:solidFill>
                  <a:srgbClr val="1F497D"/>
                </a:solidFill>
                <a:latin typeface="arial"/>
              </a:rPr>
              <a:t>Longer-term climatological summaries</a:t>
            </a:r>
            <a:endParaRPr lang="en-US" sz="2400" b="0" strike="noStrike" spc="-1" dirty="0">
              <a:latin typeface="Arial"/>
            </a:endParaRPr>
          </a:p>
          <a:p>
            <a:pPr marL="342720" indent="-342360">
              <a:lnSpc>
                <a:spcPct val="100000"/>
              </a:lnSpc>
              <a:spcBef>
                <a:spcPts val="598"/>
              </a:spcBef>
              <a:buClr>
                <a:srgbClr val="000000"/>
              </a:buClr>
              <a:buFont typeface="Arial"/>
              <a:buChar char="•"/>
            </a:pPr>
            <a:r>
              <a:rPr lang="en-US" sz="2400" b="0" strike="noStrike" spc="-1" dirty="0">
                <a:solidFill>
                  <a:srgbClr val="1F497D"/>
                </a:solidFill>
                <a:latin typeface="arial"/>
              </a:rPr>
              <a:t>Changes in mean, variance</a:t>
            </a:r>
            <a:endParaRPr lang="en-US" sz="2400" b="0" strike="noStrike" spc="-1" dirty="0">
              <a:latin typeface="Arial"/>
            </a:endParaRPr>
          </a:p>
        </p:txBody>
      </p:sp>
      <p:sp>
        <p:nvSpPr>
          <p:cNvPr id="10" name="CustomShape 3">
            <a:extLst>
              <a:ext uri="{FF2B5EF4-FFF2-40B4-BE49-F238E27FC236}">
                <a16:creationId xmlns:a16="http://schemas.microsoft.com/office/drawing/2014/main" id="{7535D695-F920-4B5A-9175-FD3784257B8B}"/>
              </a:ext>
            </a:extLst>
          </p:cNvPr>
          <p:cNvSpPr/>
          <p:nvPr/>
        </p:nvSpPr>
        <p:spPr>
          <a:xfrm>
            <a:off x="6515986" y="5811729"/>
            <a:ext cx="2237760" cy="2458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n-US" sz="1000" b="0" i="1" strike="noStrike" spc="-1" dirty="0">
                <a:solidFill>
                  <a:srgbClr val="000000"/>
                </a:solidFill>
                <a:latin typeface="Verdana"/>
                <a:ea typeface="DejaVu Sans"/>
              </a:rPr>
              <a:t>source: U.S. Forest Service</a:t>
            </a:r>
            <a:endParaRPr lang="en-US" sz="1000" b="0" strike="noStrike" spc="-1" dirty="0">
              <a:latin typeface="Arial"/>
            </a:endParaRPr>
          </a:p>
        </p:txBody>
      </p:sp>
      <p:pic>
        <p:nvPicPr>
          <p:cNvPr id="12" name="Picture 8">
            <a:extLst>
              <a:ext uri="{FF2B5EF4-FFF2-40B4-BE49-F238E27FC236}">
                <a16:creationId xmlns:a16="http://schemas.microsoft.com/office/drawing/2014/main" id="{FC52E2EC-CD4D-42C1-9226-C644ABB8C22C}"/>
              </a:ext>
            </a:extLst>
          </p:cNvPr>
          <p:cNvPicPr/>
          <p:nvPr/>
        </p:nvPicPr>
        <p:blipFill>
          <a:blip r:embed="rId4"/>
          <a:stretch/>
        </p:blipFill>
        <p:spPr>
          <a:xfrm>
            <a:off x="4153786" y="1189228"/>
            <a:ext cx="5890440" cy="4579080"/>
          </a:xfrm>
          <a:prstGeom prst="rect">
            <a:avLst/>
          </a:prstGeom>
          <a:ln>
            <a:noFill/>
          </a:ln>
        </p:spPr>
      </p:pic>
    </p:spTree>
    <p:extLst>
      <p:ext uri="{BB962C8B-B14F-4D97-AF65-F5344CB8AC3E}">
        <p14:creationId xmlns:p14="http://schemas.microsoft.com/office/powerpoint/2010/main" val="770649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Disaster Monitoring and Response</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6" name="CustomShape 2">
            <a:extLst>
              <a:ext uri="{FF2B5EF4-FFF2-40B4-BE49-F238E27FC236}">
                <a16:creationId xmlns:a16="http://schemas.microsoft.com/office/drawing/2014/main" id="{3AC3E70E-0E24-4752-A943-11EF8F2F22A3}"/>
              </a:ext>
            </a:extLst>
          </p:cNvPr>
          <p:cNvSpPr/>
          <p:nvPr/>
        </p:nvSpPr>
        <p:spPr>
          <a:xfrm>
            <a:off x="5604421" y="5279502"/>
            <a:ext cx="3150720" cy="3679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n-US" sz="900" b="0" strike="noStrike" spc="-1" dirty="0">
                <a:solidFill>
                  <a:srgbClr val="000000"/>
                </a:solidFill>
                <a:latin typeface="Calibri"/>
                <a:ea typeface="DejaVu Sans"/>
              </a:rPr>
              <a:t>Source: NASA</a:t>
            </a:r>
            <a:endParaRPr lang="en-US" sz="900" b="0" strike="noStrike" spc="-1" dirty="0">
              <a:latin typeface="Arial"/>
            </a:endParaRPr>
          </a:p>
        </p:txBody>
      </p:sp>
      <p:sp>
        <p:nvSpPr>
          <p:cNvPr id="7" name="CustomShape 3">
            <a:extLst>
              <a:ext uri="{FF2B5EF4-FFF2-40B4-BE49-F238E27FC236}">
                <a16:creationId xmlns:a16="http://schemas.microsoft.com/office/drawing/2014/main" id="{9C4AC63C-A111-4F33-A7A7-DA49625A9D62}"/>
              </a:ext>
            </a:extLst>
          </p:cNvPr>
          <p:cNvSpPr/>
          <p:nvPr/>
        </p:nvSpPr>
        <p:spPr>
          <a:xfrm>
            <a:off x="1447336" y="5232702"/>
            <a:ext cx="3972240" cy="23076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n-US" sz="900" b="0" strike="noStrike" spc="-1" dirty="0">
                <a:solidFill>
                  <a:srgbClr val="000000"/>
                </a:solidFill>
                <a:latin typeface="Calibri"/>
                <a:ea typeface="DejaVu Sans"/>
              </a:rPr>
              <a:t>Source: NOAA </a:t>
            </a:r>
            <a:endParaRPr lang="en-US" sz="900" b="0" strike="noStrike" spc="-1" dirty="0">
              <a:latin typeface="Arial"/>
            </a:endParaRPr>
          </a:p>
        </p:txBody>
      </p:sp>
      <p:sp>
        <p:nvSpPr>
          <p:cNvPr id="8" name="CustomShape 4">
            <a:extLst>
              <a:ext uri="{FF2B5EF4-FFF2-40B4-BE49-F238E27FC236}">
                <a16:creationId xmlns:a16="http://schemas.microsoft.com/office/drawing/2014/main" id="{A011599F-D3C7-48F8-8212-1E611F4B4253}"/>
              </a:ext>
            </a:extLst>
          </p:cNvPr>
          <p:cNvSpPr/>
          <p:nvPr/>
        </p:nvSpPr>
        <p:spPr>
          <a:xfrm>
            <a:off x="1430709" y="1516446"/>
            <a:ext cx="4038480" cy="519567"/>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n-US" sz="2800" b="0" strike="noStrike" spc="-1" dirty="0">
                <a:solidFill>
                  <a:srgbClr val="1F497D"/>
                </a:solidFill>
                <a:latin typeface="arial"/>
                <a:ea typeface="DejaVu Sans"/>
              </a:rPr>
              <a:t>Hurricane Katrina</a:t>
            </a:r>
            <a:endParaRPr lang="en-US" sz="2800" b="0" strike="noStrike" spc="-1" dirty="0">
              <a:latin typeface="Arial"/>
            </a:endParaRPr>
          </a:p>
        </p:txBody>
      </p:sp>
      <p:sp>
        <p:nvSpPr>
          <p:cNvPr id="9" name="CustomShape 5">
            <a:extLst>
              <a:ext uri="{FF2B5EF4-FFF2-40B4-BE49-F238E27FC236}">
                <a16:creationId xmlns:a16="http://schemas.microsoft.com/office/drawing/2014/main" id="{5CC4D7E1-E3C3-46E3-8188-E029C28536B2}"/>
              </a:ext>
            </a:extLst>
          </p:cNvPr>
          <p:cNvSpPr/>
          <p:nvPr/>
        </p:nvSpPr>
        <p:spPr>
          <a:xfrm>
            <a:off x="5793686" y="1516446"/>
            <a:ext cx="3829820" cy="520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n-US" sz="2800" b="0" strike="noStrike" spc="-1" dirty="0">
                <a:solidFill>
                  <a:srgbClr val="1F497D"/>
                </a:solidFill>
                <a:latin typeface="Calibri"/>
                <a:ea typeface="DejaVu Sans"/>
              </a:rPr>
              <a:t>African Dust storm</a:t>
            </a:r>
            <a:endParaRPr lang="en-US" sz="2800" b="0" strike="noStrike" spc="-1" dirty="0">
              <a:latin typeface="Arial"/>
            </a:endParaRPr>
          </a:p>
        </p:txBody>
      </p:sp>
      <p:pic>
        <p:nvPicPr>
          <p:cNvPr id="10" name="Picture 9">
            <a:extLst>
              <a:ext uri="{FF2B5EF4-FFF2-40B4-BE49-F238E27FC236}">
                <a16:creationId xmlns:a16="http://schemas.microsoft.com/office/drawing/2014/main" id="{9534AE9C-6EED-4628-BAC7-6F3797D975B9}"/>
              </a:ext>
            </a:extLst>
          </p:cNvPr>
          <p:cNvPicPr/>
          <p:nvPr/>
        </p:nvPicPr>
        <p:blipFill>
          <a:blip r:embed="rId3"/>
          <a:stretch/>
        </p:blipFill>
        <p:spPr>
          <a:xfrm>
            <a:off x="1469656" y="2203662"/>
            <a:ext cx="4038480" cy="3028680"/>
          </a:xfrm>
          <a:prstGeom prst="rect">
            <a:avLst/>
          </a:prstGeom>
          <a:ln w="9360">
            <a:solidFill>
              <a:srgbClr val="000000"/>
            </a:solidFill>
            <a:miter/>
          </a:ln>
        </p:spPr>
      </p:pic>
      <p:pic>
        <p:nvPicPr>
          <p:cNvPr id="12" name="Picture 3">
            <a:extLst>
              <a:ext uri="{FF2B5EF4-FFF2-40B4-BE49-F238E27FC236}">
                <a16:creationId xmlns:a16="http://schemas.microsoft.com/office/drawing/2014/main" id="{008C1B57-54A7-4EBF-932C-4BEAF6921C2B}"/>
              </a:ext>
            </a:extLst>
          </p:cNvPr>
          <p:cNvPicPr/>
          <p:nvPr/>
        </p:nvPicPr>
        <p:blipFill>
          <a:blip r:embed="rId4"/>
          <a:stretch/>
        </p:blipFill>
        <p:spPr>
          <a:xfrm>
            <a:off x="5604421" y="2105125"/>
            <a:ext cx="4434637" cy="3172879"/>
          </a:xfrm>
          <a:prstGeom prst="rect">
            <a:avLst/>
          </a:prstGeom>
          <a:ln>
            <a:noFill/>
          </a:ln>
        </p:spPr>
      </p:pic>
    </p:spTree>
    <p:extLst>
      <p:ext uri="{BB962C8B-B14F-4D97-AF65-F5344CB8AC3E}">
        <p14:creationId xmlns:p14="http://schemas.microsoft.com/office/powerpoint/2010/main" val="3199236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What is remote sensing?</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6" name="Rectangle 5">
            <a:extLst>
              <a:ext uri="{FF2B5EF4-FFF2-40B4-BE49-F238E27FC236}">
                <a16:creationId xmlns:a16="http://schemas.microsoft.com/office/drawing/2014/main" id="{B71C6643-3975-F649-AD89-E148D86F787B}"/>
              </a:ext>
            </a:extLst>
          </p:cNvPr>
          <p:cNvSpPr/>
          <p:nvPr/>
        </p:nvSpPr>
        <p:spPr>
          <a:xfrm>
            <a:off x="2167024" y="1248902"/>
            <a:ext cx="7857952" cy="1015663"/>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sz="2000" i="1" dirty="0"/>
              <a:t>‘Remote sensing is the science of making inferences about objects from measurements, made at a distance, without coming in contact with the objects under study’ </a:t>
            </a:r>
            <a:r>
              <a:rPr lang="en-US" sz="2000" dirty="0"/>
              <a:t>(Joseph, 2005)</a:t>
            </a:r>
            <a:endParaRPr lang="en-US" sz="2000" dirty="0">
              <a:effectLst/>
              <a:latin typeface="CenturyGothic"/>
            </a:endParaRPr>
          </a:p>
        </p:txBody>
      </p:sp>
      <p:pic>
        <p:nvPicPr>
          <p:cNvPr id="7" name="Picture 6">
            <a:extLst>
              <a:ext uri="{FF2B5EF4-FFF2-40B4-BE49-F238E27FC236}">
                <a16:creationId xmlns:a16="http://schemas.microsoft.com/office/drawing/2014/main" id="{0F9CBDB2-706C-DB48-AEC6-51C03B1D8C7C}"/>
              </a:ext>
            </a:extLst>
          </p:cNvPr>
          <p:cNvPicPr/>
          <p:nvPr/>
        </p:nvPicPr>
        <p:blipFill>
          <a:blip r:embed="rId3"/>
          <a:stretch/>
        </p:blipFill>
        <p:spPr>
          <a:xfrm>
            <a:off x="1408590" y="3585791"/>
            <a:ext cx="3718440" cy="2462400"/>
          </a:xfrm>
          <a:prstGeom prst="rect">
            <a:avLst/>
          </a:prstGeom>
          <a:ln>
            <a:noFill/>
          </a:ln>
        </p:spPr>
      </p:pic>
      <p:sp>
        <p:nvSpPr>
          <p:cNvPr id="8" name="TextShape 2">
            <a:extLst>
              <a:ext uri="{FF2B5EF4-FFF2-40B4-BE49-F238E27FC236}">
                <a16:creationId xmlns:a16="http://schemas.microsoft.com/office/drawing/2014/main" id="{1D4F9596-AC22-6947-90DD-AB9FC8B9A35E}"/>
              </a:ext>
            </a:extLst>
          </p:cNvPr>
          <p:cNvSpPr txBox="1"/>
          <p:nvPr/>
        </p:nvSpPr>
        <p:spPr>
          <a:xfrm>
            <a:off x="1660674" y="2407208"/>
            <a:ext cx="4807598" cy="1129626"/>
          </a:xfrm>
          <a:prstGeom prst="rect">
            <a:avLst/>
          </a:prstGeom>
          <a:noFill/>
          <a:ln>
            <a:noFill/>
          </a:ln>
        </p:spPr>
        <p:txBody>
          <a:bodyPr lIns="90000" tIns="45000" rIns="90000" bIns="45000"/>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sz="2400" b="0" strike="noStrike" spc="-1" dirty="0">
                <a:latin typeface="Times new roman"/>
              </a:rPr>
              <a:t>Besides balloons and kites, pigeons were used to carry cameras and could be trained to fly over targets</a:t>
            </a:r>
            <a:endParaRPr lang="en-US" sz="2400" b="0" strike="noStrike" spc="-1" dirty="0">
              <a:latin typeface="Arial"/>
            </a:endParaRPr>
          </a:p>
        </p:txBody>
      </p:sp>
      <p:sp>
        <p:nvSpPr>
          <p:cNvPr id="9" name="TextShape 3">
            <a:extLst>
              <a:ext uri="{FF2B5EF4-FFF2-40B4-BE49-F238E27FC236}">
                <a16:creationId xmlns:a16="http://schemas.microsoft.com/office/drawing/2014/main" id="{F7AB9F85-FD72-FF42-8CC9-646102C3258B}"/>
              </a:ext>
            </a:extLst>
          </p:cNvPr>
          <p:cNvSpPr txBox="1"/>
          <p:nvPr/>
        </p:nvSpPr>
        <p:spPr>
          <a:xfrm>
            <a:off x="6972670" y="2731766"/>
            <a:ext cx="2666396" cy="631622"/>
          </a:xfrm>
          <a:prstGeom prst="rect">
            <a:avLst/>
          </a:prstGeom>
          <a:noFill/>
          <a:ln>
            <a:noFill/>
          </a:ln>
        </p:spPr>
        <p:txBody>
          <a:bodyPr lIns="90000" tIns="45000" rIns="90000" bIns="45000"/>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sz="1800" b="1" strike="noStrike" spc="-1" dirty="0">
                <a:latin typeface="Times new roman"/>
              </a:rPr>
              <a:t>German scientist</a:t>
            </a:r>
            <a:endParaRPr lang="en-US" sz="1800" b="1" strike="noStrike" spc="-1" dirty="0">
              <a:latin typeface="Arial"/>
            </a:endParaRPr>
          </a:p>
          <a:p>
            <a:r>
              <a:rPr lang="en-US" sz="1800" b="1" strike="noStrike" spc="-1" dirty="0">
                <a:latin typeface="Times new roman"/>
              </a:rPr>
              <a:t>Dr. Julius </a:t>
            </a:r>
            <a:r>
              <a:rPr lang="en-US" sz="1800" b="1" strike="noStrike" spc="-1" dirty="0" err="1">
                <a:latin typeface="Times new roman"/>
              </a:rPr>
              <a:t>Neubronner</a:t>
            </a:r>
            <a:endParaRPr lang="en-US" sz="1800" b="1" strike="noStrike" spc="-1" dirty="0">
              <a:latin typeface="Arial"/>
            </a:endParaRPr>
          </a:p>
        </p:txBody>
      </p:sp>
      <p:pic>
        <p:nvPicPr>
          <p:cNvPr id="10" name="Picture 9">
            <a:extLst>
              <a:ext uri="{FF2B5EF4-FFF2-40B4-BE49-F238E27FC236}">
                <a16:creationId xmlns:a16="http://schemas.microsoft.com/office/drawing/2014/main" id="{FFA147C5-F575-9443-99CA-75D6DC8D03ED}"/>
              </a:ext>
            </a:extLst>
          </p:cNvPr>
          <p:cNvPicPr/>
          <p:nvPr/>
        </p:nvPicPr>
        <p:blipFill>
          <a:blip r:embed="rId4"/>
          <a:stretch/>
        </p:blipFill>
        <p:spPr>
          <a:xfrm>
            <a:off x="5428871" y="3606583"/>
            <a:ext cx="5425560" cy="2462400"/>
          </a:xfrm>
          <a:prstGeom prst="rect">
            <a:avLst/>
          </a:prstGeom>
          <a:ln>
            <a:noFill/>
          </a:ln>
        </p:spPr>
      </p:pic>
    </p:spTree>
    <p:extLst>
      <p:ext uri="{BB962C8B-B14F-4D97-AF65-F5344CB8AC3E}">
        <p14:creationId xmlns:p14="http://schemas.microsoft.com/office/powerpoint/2010/main" val="2157484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Aquatic Ecosystems</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6" name="CustomShape 4">
            <a:extLst>
              <a:ext uri="{FF2B5EF4-FFF2-40B4-BE49-F238E27FC236}">
                <a16:creationId xmlns:a16="http://schemas.microsoft.com/office/drawing/2014/main" id="{9DC04CF5-C470-42E0-B3CB-27B629A1DBC1}"/>
              </a:ext>
            </a:extLst>
          </p:cNvPr>
          <p:cNvSpPr/>
          <p:nvPr/>
        </p:nvSpPr>
        <p:spPr>
          <a:xfrm>
            <a:off x="8321414" y="1444583"/>
            <a:ext cx="2362080" cy="4227036"/>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lstStyle/>
          <a:p>
            <a:pPr marL="216000" indent="-216000">
              <a:lnSpc>
                <a:spcPct val="100000"/>
              </a:lnSpc>
              <a:spcBef>
                <a:spcPts val="1247"/>
              </a:spcBef>
              <a:buClr>
                <a:srgbClr val="000000"/>
              </a:buClr>
              <a:buFont typeface="Verdana"/>
              <a:buChar char="•"/>
            </a:pPr>
            <a:r>
              <a:rPr lang="en-US" sz="1400" b="0" strike="noStrike" spc="-1" dirty="0">
                <a:solidFill>
                  <a:srgbClr val="1F497D"/>
                </a:solidFill>
                <a:latin typeface="arial"/>
                <a:ea typeface="DejaVu Sans"/>
              </a:rPr>
              <a:t>Runoff</a:t>
            </a:r>
            <a:endParaRPr lang="en-US" sz="1400" b="0" strike="noStrike" spc="-1" dirty="0">
              <a:latin typeface="Arial"/>
            </a:endParaRPr>
          </a:p>
          <a:p>
            <a:pPr marL="216000" indent="-216000">
              <a:lnSpc>
                <a:spcPct val="100000"/>
              </a:lnSpc>
              <a:spcBef>
                <a:spcPts val="1247"/>
              </a:spcBef>
              <a:buClr>
                <a:srgbClr val="000000"/>
              </a:buClr>
              <a:buFont typeface="Verdana"/>
              <a:buChar char="•"/>
            </a:pPr>
            <a:r>
              <a:rPr lang="en-US" sz="1400" b="0" strike="noStrike" spc="-1" dirty="0">
                <a:solidFill>
                  <a:srgbClr val="1F497D"/>
                </a:solidFill>
                <a:latin typeface="arial"/>
                <a:ea typeface="DejaVu Sans"/>
              </a:rPr>
              <a:t>Flooding</a:t>
            </a:r>
            <a:endParaRPr lang="en-US" sz="1400" b="0" strike="noStrike" spc="-1" dirty="0">
              <a:latin typeface="Arial"/>
            </a:endParaRPr>
          </a:p>
          <a:p>
            <a:pPr marL="216000" indent="-216000">
              <a:lnSpc>
                <a:spcPct val="100000"/>
              </a:lnSpc>
              <a:spcBef>
                <a:spcPts val="1247"/>
              </a:spcBef>
              <a:buClr>
                <a:srgbClr val="000000"/>
              </a:buClr>
              <a:buFont typeface="Verdana"/>
              <a:buChar char="•"/>
            </a:pPr>
            <a:r>
              <a:rPr lang="en-US" sz="1400" b="1" strike="noStrike" spc="-1" dirty="0">
                <a:solidFill>
                  <a:srgbClr val="1F497D"/>
                </a:solidFill>
                <a:latin typeface="arial"/>
                <a:ea typeface="DejaVu Sans"/>
              </a:rPr>
              <a:t>Water quality</a:t>
            </a:r>
            <a:endParaRPr lang="en-US" sz="1400" b="1" strike="noStrike" spc="-1" dirty="0">
              <a:latin typeface="Arial"/>
            </a:endParaRPr>
          </a:p>
          <a:p>
            <a:pPr marL="216000" indent="-216000">
              <a:lnSpc>
                <a:spcPct val="100000"/>
              </a:lnSpc>
              <a:spcBef>
                <a:spcPts val="1247"/>
              </a:spcBef>
              <a:buClr>
                <a:srgbClr val="000000"/>
              </a:buClr>
              <a:buFont typeface="Verdana"/>
              <a:buChar char="•"/>
            </a:pPr>
            <a:r>
              <a:rPr lang="en-US" sz="1400" b="0" strike="noStrike" spc="-1" dirty="0">
                <a:solidFill>
                  <a:srgbClr val="1F497D"/>
                </a:solidFill>
                <a:latin typeface="arial"/>
                <a:ea typeface="DejaVu Sans"/>
              </a:rPr>
              <a:t>Water body extent</a:t>
            </a:r>
            <a:endParaRPr lang="en-US" sz="1400" b="0" strike="noStrike" spc="-1" dirty="0">
              <a:latin typeface="Arial"/>
            </a:endParaRPr>
          </a:p>
          <a:p>
            <a:pPr marL="216000" indent="-216000">
              <a:lnSpc>
                <a:spcPct val="100000"/>
              </a:lnSpc>
              <a:spcBef>
                <a:spcPts val="1247"/>
              </a:spcBef>
              <a:buClr>
                <a:srgbClr val="000000"/>
              </a:buClr>
              <a:buFont typeface="Verdana"/>
              <a:buChar char="•"/>
            </a:pPr>
            <a:r>
              <a:rPr lang="en-US" sz="1400" b="0" strike="noStrike" spc="-1" dirty="0">
                <a:solidFill>
                  <a:srgbClr val="1F497D"/>
                </a:solidFill>
                <a:latin typeface="arial"/>
                <a:ea typeface="DejaVu Sans"/>
              </a:rPr>
              <a:t>River flow rates</a:t>
            </a:r>
            <a:endParaRPr lang="en-US" sz="1400" b="0" strike="noStrike" spc="-1" dirty="0">
              <a:latin typeface="Arial"/>
            </a:endParaRPr>
          </a:p>
          <a:p>
            <a:pPr marL="216000" indent="-216000">
              <a:lnSpc>
                <a:spcPct val="100000"/>
              </a:lnSpc>
              <a:spcBef>
                <a:spcPts val="1247"/>
              </a:spcBef>
              <a:buClr>
                <a:srgbClr val="000000"/>
              </a:buClr>
              <a:buFont typeface="Verdana"/>
              <a:buChar char="•"/>
            </a:pPr>
            <a:r>
              <a:rPr lang="en-US" sz="1400" b="0" strike="noStrike" spc="-1" dirty="0">
                <a:solidFill>
                  <a:srgbClr val="1F497D"/>
                </a:solidFill>
                <a:latin typeface="arial"/>
                <a:ea typeface="DejaVu Sans"/>
              </a:rPr>
              <a:t>Wetlands mapping</a:t>
            </a:r>
            <a:endParaRPr lang="en-US" sz="1400" b="0" strike="noStrike" spc="-1" dirty="0">
              <a:latin typeface="Arial"/>
            </a:endParaRPr>
          </a:p>
          <a:p>
            <a:pPr marL="216000" indent="-216000">
              <a:lnSpc>
                <a:spcPct val="100000"/>
              </a:lnSpc>
              <a:spcBef>
                <a:spcPts val="1247"/>
              </a:spcBef>
              <a:buClr>
                <a:srgbClr val="000000"/>
              </a:buClr>
              <a:buFont typeface="Verdana"/>
              <a:buChar char="•"/>
            </a:pPr>
            <a:r>
              <a:rPr lang="en-US" sz="1400" b="0" strike="noStrike" spc="-1" dirty="0">
                <a:solidFill>
                  <a:srgbClr val="1F497D"/>
                </a:solidFill>
                <a:latin typeface="arial"/>
                <a:ea typeface="DejaVu Sans"/>
              </a:rPr>
              <a:t>Water surface elevation and depth</a:t>
            </a:r>
            <a:endParaRPr lang="en-US" sz="1400" b="0" strike="noStrike" spc="-1" dirty="0">
              <a:latin typeface="Arial"/>
            </a:endParaRPr>
          </a:p>
          <a:p>
            <a:pPr marL="216000" indent="-216000">
              <a:lnSpc>
                <a:spcPct val="100000"/>
              </a:lnSpc>
              <a:spcBef>
                <a:spcPts val="1247"/>
              </a:spcBef>
              <a:buClr>
                <a:srgbClr val="000000"/>
              </a:buClr>
              <a:buFont typeface="Verdana"/>
              <a:buChar char="•"/>
            </a:pPr>
            <a:r>
              <a:rPr lang="en-US" sz="1400" b="0" strike="noStrike" spc="-1" dirty="0">
                <a:solidFill>
                  <a:srgbClr val="1F497D"/>
                </a:solidFill>
                <a:latin typeface="arial"/>
                <a:ea typeface="DejaVu Sans"/>
              </a:rPr>
              <a:t>Ocean color</a:t>
            </a:r>
            <a:endParaRPr lang="en-US" sz="1400" b="0" strike="noStrike" spc="-1" dirty="0">
              <a:latin typeface="Arial"/>
            </a:endParaRPr>
          </a:p>
          <a:p>
            <a:pPr marL="216000" indent="-216000">
              <a:lnSpc>
                <a:spcPct val="100000"/>
              </a:lnSpc>
              <a:spcBef>
                <a:spcPts val="1247"/>
              </a:spcBef>
              <a:buClr>
                <a:srgbClr val="000000"/>
              </a:buClr>
              <a:buFont typeface="Verdana"/>
              <a:buChar char="•"/>
            </a:pPr>
            <a:r>
              <a:rPr lang="en-US" sz="1400" b="0" strike="noStrike" spc="-1" dirty="0">
                <a:solidFill>
                  <a:srgbClr val="1F497D"/>
                </a:solidFill>
                <a:latin typeface="arial"/>
                <a:ea typeface="DejaVu Sans"/>
              </a:rPr>
              <a:t>Coral reef mapping</a:t>
            </a:r>
            <a:endParaRPr lang="en-US" sz="1400" b="0" strike="noStrike" spc="-1" dirty="0">
              <a:latin typeface="Arial"/>
            </a:endParaRPr>
          </a:p>
          <a:p>
            <a:pPr marL="216000" indent="-216000">
              <a:lnSpc>
                <a:spcPct val="100000"/>
              </a:lnSpc>
              <a:spcBef>
                <a:spcPts val="1247"/>
              </a:spcBef>
              <a:buClr>
                <a:srgbClr val="000000"/>
              </a:buClr>
              <a:buFont typeface="Verdana"/>
              <a:buChar char="•"/>
            </a:pPr>
            <a:r>
              <a:rPr lang="en-US" sz="1400" b="0" strike="noStrike" spc="-1" dirty="0">
                <a:solidFill>
                  <a:srgbClr val="1F497D"/>
                </a:solidFill>
                <a:latin typeface="arial"/>
                <a:ea typeface="DejaVu Sans"/>
              </a:rPr>
              <a:t>Benthic habitat</a:t>
            </a:r>
            <a:endParaRPr lang="en-US" sz="1400" b="0" strike="noStrike" spc="-1" dirty="0">
              <a:latin typeface="Arial"/>
            </a:endParaRPr>
          </a:p>
          <a:p>
            <a:pPr marL="216000" indent="-216000">
              <a:lnSpc>
                <a:spcPct val="100000"/>
              </a:lnSpc>
              <a:spcBef>
                <a:spcPts val="1247"/>
              </a:spcBef>
              <a:buClr>
                <a:srgbClr val="000000"/>
              </a:buClr>
              <a:buFont typeface="Verdana"/>
              <a:buChar char="•"/>
            </a:pPr>
            <a:r>
              <a:rPr lang="en-US" sz="1400" b="0" strike="noStrike" spc="-1" dirty="0">
                <a:solidFill>
                  <a:srgbClr val="1F497D"/>
                </a:solidFill>
                <a:latin typeface="arial"/>
                <a:ea typeface="DejaVu Sans"/>
              </a:rPr>
              <a:t>Oil spill monitoring</a:t>
            </a:r>
            <a:endParaRPr lang="en-US" sz="1400" b="0" strike="noStrike" spc="-1" dirty="0">
              <a:latin typeface="Arial"/>
            </a:endParaRPr>
          </a:p>
        </p:txBody>
      </p:sp>
      <p:pic>
        <p:nvPicPr>
          <p:cNvPr id="7" name="Picture 10">
            <a:extLst>
              <a:ext uri="{FF2B5EF4-FFF2-40B4-BE49-F238E27FC236}">
                <a16:creationId xmlns:a16="http://schemas.microsoft.com/office/drawing/2014/main" id="{9E2D7E3B-005A-488E-92D4-27E2F4F77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871" y="1096841"/>
            <a:ext cx="6584173" cy="464268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67FE084-1227-4CB0-B2CE-9029484EC356}"/>
              </a:ext>
            </a:extLst>
          </p:cNvPr>
          <p:cNvSpPr/>
          <p:nvPr/>
        </p:nvSpPr>
        <p:spPr>
          <a:xfrm>
            <a:off x="1770911" y="5745824"/>
            <a:ext cx="5715000" cy="400110"/>
          </a:xfrm>
          <a:prstGeom prst="rect">
            <a:avLst/>
          </a:prstGeom>
        </p:spPr>
        <p:txBody>
          <a:bodyPr wrap="square">
            <a:spAutoFit/>
          </a:bodyPr>
          <a:lstStyle/>
          <a:p>
            <a:pPr marR="82550" lvl="0">
              <a:spcBef>
                <a:spcPts val="90"/>
              </a:spcBef>
              <a:spcAft>
                <a:spcPts val="0"/>
              </a:spcAft>
            </a:pPr>
            <a:r>
              <a:rPr lang="en-US" sz="1000" dirty="0">
                <a:latin typeface="Calibri" panose="020F0502020204030204" pitchFamily="34" charset="0"/>
                <a:ea typeface="Calibri" panose="020F0502020204030204" pitchFamily="34" charset="0"/>
              </a:rPr>
              <a:t>Cooley, S., Jenkins, A., </a:t>
            </a:r>
            <a:r>
              <a:rPr lang="en-US" sz="1000" dirty="0">
                <a:latin typeface="Calibri" panose="020F0502020204030204" pitchFamily="34" charset="0"/>
                <a:ea typeface="Times New Roman" panose="02020603050405020304" pitchFamily="18" charset="0"/>
              </a:rPr>
              <a:t>Schaeffer</a:t>
            </a:r>
            <a:r>
              <a:rPr lang="en-US" sz="1000" dirty="0">
                <a:latin typeface="Calibri" panose="020F0502020204030204" pitchFamily="34" charset="0"/>
                <a:ea typeface="Calibri" panose="020F0502020204030204" pitchFamily="34" charset="0"/>
              </a:rPr>
              <a:t>, B., </a:t>
            </a:r>
            <a:r>
              <a:rPr lang="en-US" sz="1000" dirty="0">
                <a:latin typeface="Calibri" panose="020F0502020204030204" pitchFamily="34" charset="0"/>
                <a:ea typeface="Times New Roman" panose="02020603050405020304" pitchFamily="18" charset="0"/>
              </a:rPr>
              <a:t>Abdallah, A., Granger</a:t>
            </a:r>
            <a:r>
              <a:rPr lang="en-US" sz="1000" dirty="0">
                <a:latin typeface="Calibri" panose="020F0502020204030204" pitchFamily="34" charset="0"/>
                <a:ea typeface="Calibri" panose="020F0502020204030204" pitchFamily="34" charset="0"/>
              </a:rPr>
              <a:t>, S., &amp; </a:t>
            </a:r>
            <a:r>
              <a:rPr lang="en-US" sz="1000" dirty="0" err="1">
                <a:latin typeface="Calibri" panose="020F0502020204030204" pitchFamily="34" charset="0"/>
                <a:ea typeface="Calibri" panose="020F0502020204030204" pitchFamily="34" charset="0"/>
              </a:rPr>
              <a:t>Friedl</a:t>
            </a:r>
            <a:r>
              <a:rPr lang="en-US" sz="1000" dirty="0">
                <a:latin typeface="Calibri" panose="020F0502020204030204" pitchFamily="34" charset="0"/>
                <a:ea typeface="Calibri" panose="020F0502020204030204" pitchFamily="34" charset="0"/>
              </a:rPr>
              <a:t>, L. (</a:t>
            </a:r>
            <a:r>
              <a:rPr lang="en-US" sz="1000" i="1" dirty="0">
                <a:latin typeface="Calibri" panose="020F0502020204030204" pitchFamily="34" charset="0"/>
                <a:ea typeface="Calibri" panose="020F0502020204030204" pitchFamily="34" charset="0"/>
              </a:rPr>
              <a:t>in review</a:t>
            </a:r>
            <a:r>
              <a:rPr lang="en-US" sz="1000" dirty="0">
                <a:latin typeface="Calibri" panose="020F0502020204030204" pitchFamily="34" charset="0"/>
                <a:ea typeface="Calibri" panose="020F0502020204030204" pitchFamily="34" charset="0"/>
              </a:rPr>
              <a:t>). Research to Operations: Pathways to Success for Research-Driven Decision-Making. Journal of </a:t>
            </a:r>
            <a:r>
              <a:rPr lang="en-US" sz="1000" i="1" dirty="0">
                <a:latin typeface="Calibri" panose="020F0502020204030204" pitchFamily="34" charset="0"/>
                <a:ea typeface="Calibri" panose="020F0502020204030204" pitchFamily="34" charset="0"/>
              </a:rPr>
              <a:t>Technology Transfer</a:t>
            </a:r>
            <a:r>
              <a:rPr lang="en-US" sz="1000" dirty="0">
                <a:latin typeface="Calibri" panose="020F0502020204030204" pitchFamily="34" charset="0"/>
                <a:ea typeface="Calibri" panose="020F0502020204030204" pitchFamily="34" charset="0"/>
              </a:rPr>
              <a:t>.</a:t>
            </a:r>
            <a:endParaRPr lang="en-US" sz="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30578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Hydrology</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6" name="CustomShape 3">
            <a:extLst>
              <a:ext uri="{FF2B5EF4-FFF2-40B4-BE49-F238E27FC236}">
                <a16:creationId xmlns:a16="http://schemas.microsoft.com/office/drawing/2014/main" id="{0325825B-D4E8-4C3F-A500-E61E90202AFA}"/>
              </a:ext>
            </a:extLst>
          </p:cNvPr>
          <p:cNvSpPr/>
          <p:nvPr/>
        </p:nvSpPr>
        <p:spPr>
          <a:xfrm>
            <a:off x="8139983" y="1303202"/>
            <a:ext cx="3604602" cy="510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000" b="1" strike="noStrike" spc="-1" dirty="0">
                <a:solidFill>
                  <a:srgbClr val="1F497D"/>
                </a:solidFill>
                <a:latin typeface="arial"/>
                <a:ea typeface="Arial"/>
              </a:rPr>
              <a:t>Hydrologic Modeling:</a:t>
            </a:r>
            <a:r>
              <a:rPr lang="en-US" sz="2000" b="0" strike="noStrike" spc="-1" dirty="0">
                <a:solidFill>
                  <a:srgbClr val="1F497D"/>
                </a:solidFill>
                <a:latin typeface="arial"/>
                <a:ea typeface="Arial"/>
              </a:rPr>
              <a:t> </a:t>
            </a:r>
            <a:endParaRPr lang="en-US" sz="2000" b="0" strike="noStrike" spc="-1" dirty="0">
              <a:latin typeface="Arial"/>
            </a:endParaRPr>
          </a:p>
          <a:p>
            <a:pPr marL="216000" indent="-216000">
              <a:lnSpc>
                <a:spcPct val="100000"/>
              </a:lnSpc>
              <a:buClr>
                <a:srgbClr val="000000"/>
              </a:buClr>
              <a:buFont typeface="Wingdings" charset="2"/>
              <a:buChar char=""/>
            </a:pPr>
            <a:r>
              <a:rPr lang="en-US" sz="1600" b="0" strike="noStrike" spc="-1" dirty="0">
                <a:solidFill>
                  <a:srgbClr val="1F497D"/>
                </a:solidFill>
                <a:latin typeface="arial"/>
                <a:ea typeface="Arial"/>
              </a:rPr>
              <a:t>Watershed geometry </a:t>
            </a:r>
            <a:endParaRPr lang="en-US" sz="1600" b="0" strike="noStrike" spc="-1" dirty="0">
              <a:latin typeface="Arial"/>
            </a:endParaRPr>
          </a:p>
          <a:p>
            <a:pPr marL="216000" indent="-216000">
              <a:lnSpc>
                <a:spcPct val="100000"/>
              </a:lnSpc>
              <a:buClr>
                <a:srgbClr val="000000"/>
              </a:buClr>
              <a:buFont typeface="Wingdings" charset="2"/>
              <a:buChar char=""/>
            </a:pPr>
            <a:r>
              <a:rPr lang="en-US" sz="1600" b="0" strike="noStrike" spc="-1" dirty="0">
                <a:solidFill>
                  <a:srgbClr val="1F497D"/>
                </a:solidFill>
                <a:latin typeface="arial"/>
                <a:ea typeface="Arial"/>
              </a:rPr>
              <a:t>Drainage network </a:t>
            </a:r>
            <a:endParaRPr lang="en-US" sz="1600" b="0" strike="noStrike" spc="-1" dirty="0">
              <a:latin typeface="Arial"/>
            </a:endParaRPr>
          </a:p>
          <a:p>
            <a:pPr marL="216000" indent="-216000">
              <a:lnSpc>
                <a:spcPct val="100000"/>
              </a:lnSpc>
              <a:buClr>
                <a:srgbClr val="000000"/>
              </a:buClr>
              <a:buFont typeface="Wingdings" charset="2"/>
              <a:buChar char=""/>
            </a:pPr>
            <a:r>
              <a:rPr lang="en-US" sz="1600" b="0" strike="noStrike" spc="-1" dirty="0">
                <a:solidFill>
                  <a:srgbClr val="1F497D"/>
                </a:solidFill>
                <a:latin typeface="arial"/>
                <a:ea typeface="Arial"/>
              </a:rPr>
              <a:t>Empirical Equations</a:t>
            </a:r>
            <a:endParaRPr lang="en-US" sz="1600" b="0" strike="noStrike" spc="-1" dirty="0">
              <a:latin typeface="Arial"/>
            </a:endParaRPr>
          </a:p>
          <a:p>
            <a:pPr>
              <a:lnSpc>
                <a:spcPct val="100000"/>
              </a:lnSpc>
            </a:pPr>
            <a:r>
              <a:rPr lang="en-US" sz="1600" b="0" strike="noStrike" spc="-1" dirty="0">
                <a:solidFill>
                  <a:srgbClr val="1F497D"/>
                </a:solidFill>
                <a:latin typeface="arial"/>
                <a:ea typeface="Arial"/>
              </a:rPr>
              <a:t>   Annual runoff, Flood peak, Low flow</a:t>
            </a:r>
            <a:endParaRPr lang="en-US" sz="1600" b="0" strike="noStrike" spc="-1" dirty="0">
              <a:latin typeface="Arial"/>
            </a:endParaRPr>
          </a:p>
          <a:p>
            <a:pPr>
              <a:lnSpc>
                <a:spcPct val="100000"/>
              </a:lnSpc>
            </a:pPr>
            <a:endParaRPr lang="en-US" sz="1600" b="0" strike="noStrike" spc="-1" dirty="0">
              <a:latin typeface="Arial"/>
            </a:endParaRPr>
          </a:p>
          <a:p>
            <a:pPr>
              <a:lnSpc>
                <a:spcPct val="100000"/>
              </a:lnSpc>
            </a:pPr>
            <a:r>
              <a:rPr lang="en-US" sz="2000" b="1" strike="noStrike" spc="-1" dirty="0">
                <a:solidFill>
                  <a:srgbClr val="1F497D"/>
                </a:solidFill>
                <a:latin typeface="arial"/>
                <a:ea typeface="Arial"/>
              </a:rPr>
              <a:t>Runoff Modeling:</a:t>
            </a:r>
            <a:endParaRPr lang="en-US" sz="2000" b="0" strike="noStrike" spc="-1" dirty="0">
              <a:latin typeface="Arial"/>
            </a:endParaRPr>
          </a:p>
          <a:p>
            <a:pPr marL="216000" indent="-216000">
              <a:lnSpc>
                <a:spcPct val="100000"/>
              </a:lnSpc>
              <a:buClr>
                <a:srgbClr val="000000"/>
              </a:buClr>
              <a:buFont typeface="Wingdings" charset="2"/>
              <a:buChar char=""/>
            </a:pPr>
            <a:r>
              <a:rPr lang="en-US" sz="1600" b="0" strike="noStrike" spc="-1" dirty="0">
                <a:solidFill>
                  <a:srgbClr val="1F497D"/>
                </a:solidFill>
                <a:latin typeface="arial"/>
                <a:ea typeface="Arial"/>
              </a:rPr>
              <a:t>Land use</a:t>
            </a:r>
            <a:endParaRPr lang="en-US" sz="1600" b="0" strike="noStrike" spc="-1" dirty="0">
              <a:latin typeface="Arial"/>
            </a:endParaRPr>
          </a:p>
          <a:p>
            <a:pPr marL="216000" indent="-216000">
              <a:lnSpc>
                <a:spcPct val="100000"/>
              </a:lnSpc>
              <a:buClr>
                <a:srgbClr val="000000"/>
              </a:buClr>
              <a:buFont typeface="Wingdings" charset="2"/>
              <a:buChar char=""/>
            </a:pPr>
            <a:r>
              <a:rPr lang="en-US" sz="1600" b="0" strike="noStrike" spc="-1" dirty="0">
                <a:solidFill>
                  <a:srgbClr val="1F497D"/>
                </a:solidFill>
                <a:latin typeface="arial"/>
                <a:ea typeface="Arial"/>
              </a:rPr>
              <a:t>Soil moisture</a:t>
            </a:r>
            <a:endParaRPr lang="en-US" sz="1600" b="0" strike="noStrike" spc="-1" dirty="0">
              <a:latin typeface="Arial"/>
            </a:endParaRPr>
          </a:p>
          <a:p>
            <a:pPr marL="216000" indent="-216000">
              <a:lnSpc>
                <a:spcPct val="100000"/>
              </a:lnSpc>
              <a:buClr>
                <a:srgbClr val="000000"/>
              </a:buClr>
              <a:buFont typeface="Wingdings" charset="2"/>
              <a:buChar char=""/>
            </a:pPr>
            <a:r>
              <a:rPr lang="en-US" sz="1600" b="0" strike="noStrike" spc="-1" dirty="0">
                <a:solidFill>
                  <a:srgbClr val="1F497D"/>
                </a:solidFill>
                <a:latin typeface="arial"/>
                <a:ea typeface="Arial"/>
              </a:rPr>
              <a:t>Topography </a:t>
            </a:r>
            <a:endParaRPr lang="en-US" sz="1600" b="0" strike="noStrike" spc="-1" dirty="0">
              <a:latin typeface="Arial"/>
            </a:endParaRPr>
          </a:p>
          <a:p>
            <a:pPr>
              <a:lnSpc>
                <a:spcPct val="100000"/>
              </a:lnSpc>
            </a:pPr>
            <a:endParaRPr lang="en-US" sz="1600" b="0" strike="noStrike" spc="-1" dirty="0">
              <a:latin typeface="Arial"/>
            </a:endParaRPr>
          </a:p>
          <a:p>
            <a:pPr>
              <a:lnSpc>
                <a:spcPct val="100000"/>
              </a:lnSpc>
            </a:pPr>
            <a:r>
              <a:rPr lang="en-US" sz="2000" b="1" strike="noStrike" spc="-1" dirty="0">
                <a:solidFill>
                  <a:srgbClr val="1F497D"/>
                </a:solidFill>
                <a:latin typeface="arial"/>
                <a:ea typeface="Arial"/>
              </a:rPr>
              <a:t>Water Quality:</a:t>
            </a:r>
            <a:r>
              <a:rPr lang="en-US" sz="2000" b="0" strike="noStrike" spc="-1" dirty="0">
                <a:solidFill>
                  <a:srgbClr val="1F497D"/>
                </a:solidFill>
                <a:latin typeface="arial"/>
                <a:ea typeface="Arial"/>
              </a:rPr>
              <a:t> </a:t>
            </a:r>
            <a:endParaRPr lang="en-US" sz="2000" b="0" strike="noStrike" spc="-1" dirty="0">
              <a:latin typeface="Arial"/>
            </a:endParaRPr>
          </a:p>
          <a:p>
            <a:pPr marL="216000" indent="-216000">
              <a:lnSpc>
                <a:spcPct val="100000"/>
              </a:lnSpc>
              <a:buClr>
                <a:srgbClr val="000000"/>
              </a:buClr>
              <a:buFont typeface="Wingdings" charset="2"/>
              <a:buChar char=""/>
            </a:pPr>
            <a:r>
              <a:rPr lang="en-US" sz="1600" b="0" strike="noStrike" spc="-1" dirty="0">
                <a:solidFill>
                  <a:srgbClr val="1F497D"/>
                </a:solidFill>
                <a:latin typeface="arial"/>
                <a:ea typeface="Arial"/>
              </a:rPr>
              <a:t>Suspended sediments</a:t>
            </a:r>
            <a:endParaRPr lang="en-US" sz="1600" b="0" strike="noStrike" spc="-1" dirty="0">
              <a:latin typeface="Arial"/>
            </a:endParaRPr>
          </a:p>
          <a:p>
            <a:pPr marL="216000" indent="-216000">
              <a:lnSpc>
                <a:spcPct val="100000"/>
              </a:lnSpc>
              <a:buClr>
                <a:srgbClr val="000000"/>
              </a:buClr>
              <a:buFont typeface="Wingdings" charset="2"/>
              <a:buChar char=""/>
            </a:pPr>
            <a:r>
              <a:rPr lang="en-US" sz="1600" b="0" strike="noStrike" spc="-1" dirty="0">
                <a:solidFill>
                  <a:srgbClr val="1F497D"/>
                </a:solidFill>
                <a:latin typeface="arial"/>
                <a:ea typeface="Arial"/>
              </a:rPr>
              <a:t>Estimate chlorophyll</a:t>
            </a:r>
            <a:endParaRPr lang="en-US" sz="1600" b="0" strike="noStrike" spc="-1" dirty="0">
              <a:latin typeface="Arial"/>
            </a:endParaRPr>
          </a:p>
          <a:p>
            <a:pPr marL="216000" indent="-216000">
              <a:lnSpc>
                <a:spcPct val="100000"/>
              </a:lnSpc>
              <a:buClr>
                <a:srgbClr val="000000"/>
              </a:buClr>
              <a:buFont typeface="Wingdings" charset="2"/>
              <a:buChar char=""/>
            </a:pPr>
            <a:r>
              <a:rPr lang="en-US" sz="1600" b="0" strike="noStrike" spc="-1" dirty="0">
                <a:solidFill>
                  <a:srgbClr val="1F497D"/>
                </a:solidFill>
                <a:latin typeface="arial"/>
                <a:ea typeface="Arial"/>
              </a:rPr>
              <a:t>Temperature</a:t>
            </a:r>
            <a:endParaRPr lang="en-US" sz="1600" b="0" strike="noStrike" spc="-1" dirty="0">
              <a:latin typeface="Arial"/>
            </a:endParaRPr>
          </a:p>
          <a:p>
            <a:pPr marL="216000" indent="-216000">
              <a:lnSpc>
                <a:spcPct val="100000"/>
              </a:lnSpc>
              <a:buClr>
                <a:srgbClr val="000000"/>
              </a:buClr>
              <a:buFont typeface="Wingdings" charset="2"/>
              <a:buChar char=""/>
            </a:pPr>
            <a:r>
              <a:rPr lang="en-US" sz="1600" b="0" strike="noStrike" spc="-1" dirty="0">
                <a:solidFill>
                  <a:srgbClr val="1F497D"/>
                </a:solidFill>
                <a:latin typeface="arial"/>
                <a:ea typeface="Arial"/>
              </a:rPr>
              <a:t>Turbidity</a:t>
            </a:r>
            <a:endParaRPr lang="en-US" sz="1600" b="0" strike="noStrike" spc="-1" dirty="0">
              <a:latin typeface="Arial"/>
            </a:endParaRPr>
          </a:p>
          <a:p>
            <a:pPr marL="216000" indent="-216000">
              <a:lnSpc>
                <a:spcPct val="100000"/>
              </a:lnSpc>
              <a:buClr>
                <a:srgbClr val="000000"/>
              </a:buClr>
              <a:buFont typeface="Wingdings" charset="2"/>
              <a:buChar char=""/>
            </a:pPr>
            <a:r>
              <a:rPr lang="en-US" sz="1600" b="0" strike="noStrike" spc="-1" dirty="0">
                <a:solidFill>
                  <a:srgbClr val="1F497D"/>
                </a:solidFill>
                <a:latin typeface="arial"/>
                <a:ea typeface="Arial"/>
              </a:rPr>
              <a:t>Eutrophication</a:t>
            </a:r>
            <a:endParaRPr lang="en-US" sz="1600" b="0" strike="noStrike" spc="-1" dirty="0">
              <a:latin typeface="Arial"/>
            </a:endParaRPr>
          </a:p>
        </p:txBody>
      </p:sp>
      <p:pic>
        <p:nvPicPr>
          <p:cNvPr id="7" name="Picture 11">
            <a:extLst>
              <a:ext uri="{FF2B5EF4-FFF2-40B4-BE49-F238E27FC236}">
                <a16:creationId xmlns:a16="http://schemas.microsoft.com/office/drawing/2014/main" id="{246F2BBD-AB94-4B59-8C36-208BD6750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5978" y="1096841"/>
            <a:ext cx="5041605" cy="38997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1A13ECC-51DD-40A4-9212-FCDDD0A5A9D0}"/>
              </a:ext>
            </a:extLst>
          </p:cNvPr>
          <p:cNvSpPr/>
          <p:nvPr/>
        </p:nvSpPr>
        <p:spPr>
          <a:xfrm>
            <a:off x="2891024" y="4962052"/>
            <a:ext cx="5325159" cy="1107996"/>
          </a:xfrm>
          <a:prstGeom prst="rect">
            <a:avLst/>
          </a:prstGeom>
        </p:spPr>
        <p:txBody>
          <a:bodyPr wrap="square">
            <a:spAutoFit/>
          </a:bodyPr>
          <a:lstStyle/>
          <a:p>
            <a:pPr lvl="0"/>
            <a:r>
              <a:rPr lang="en-US" altLang="en-US" sz="1100" dirty="0">
                <a:solidFill>
                  <a:srgbClr val="222222"/>
                </a:solidFill>
                <a:ea typeface="Times New Roman" panose="02020603050405020304" pitchFamily="18" charset="0"/>
              </a:rPr>
              <a:t>Spatially-distributed snow depth observations collected on May 4-5, 2020 by the Airborne Snow Observatory (ASO) are shown for the San Joaquin River Basin, CA. ASO measured the entire snowpack within the 4,500 km</a:t>
            </a:r>
            <a:r>
              <a:rPr lang="en-US" altLang="en-US" sz="1100" baseline="30000" dirty="0">
                <a:solidFill>
                  <a:srgbClr val="222222"/>
                </a:solidFill>
                <a:ea typeface="Times New Roman" panose="02020603050405020304" pitchFamily="18" charset="0"/>
              </a:rPr>
              <a:t>2</a:t>
            </a:r>
            <a:r>
              <a:rPr lang="en-US" altLang="en-US" sz="1100" dirty="0">
                <a:solidFill>
                  <a:srgbClr val="222222"/>
                </a:solidFill>
                <a:ea typeface="Times New Roman" panose="02020603050405020304" pitchFamily="18" charset="0"/>
              </a:rPr>
              <a:t> watershed area and provided snow depth products at a spatial resolution of 3 x 3 m and snow water equivalent (SWE) products at 50 x 50 m spatial resolution (not shown) within 72 hours of the survey. </a:t>
            </a:r>
            <a:endParaRPr lang="en-US" altLang="en-US" sz="1600" dirty="0"/>
          </a:p>
        </p:txBody>
      </p:sp>
      <p:sp>
        <p:nvSpPr>
          <p:cNvPr id="9" name="Rectangle 8">
            <a:extLst>
              <a:ext uri="{FF2B5EF4-FFF2-40B4-BE49-F238E27FC236}">
                <a16:creationId xmlns:a16="http://schemas.microsoft.com/office/drawing/2014/main" id="{14888AD1-5A5F-4578-B488-64D2A9E7E9BA}"/>
              </a:ext>
            </a:extLst>
          </p:cNvPr>
          <p:cNvSpPr/>
          <p:nvPr/>
        </p:nvSpPr>
        <p:spPr>
          <a:xfrm>
            <a:off x="2836463" y="6039270"/>
            <a:ext cx="5715000" cy="400110"/>
          </a:xfrm>
          <a:prstGeom prst="rect">
            <a:avLst/>
          </a:prstGeom>
        </p:spPr>
        <p:txBody>
          <a:bodyPr wrap="square">
            <a:spAutoFit/>
          </a:bodyPr>
          <a:lstStyle/>
          <a:p>
            <a:pPr marR="82550" lvl="0">
              <a:spcBef>
                <a:spcPts val="90"/>
              </a:spcBef>
              <a:spcAft>
                <a:spcPts val="0"/>
              </a:spcAft>
            </a:pPr>
            <a:r>
              <a:rPr lang="en-US" sz="1000" dirty="0">
                <a:latin typeface="Calibri" panose="020F0502020204030204" pitchFamily="34" charset="0"/>
                <a:ea typeface="Calibri" panose="020F0502020204030204" pitchFamily="34" charset="0"/>
              </a:rPr>
              <a:t>Cooley, S., Jenkins, A., </a:t>
            </a:r>
            <a:r>
              <a:rPr lang="en-US" sz="1000" dirty="0">
                <a:latin typeface="Calibri" panose="020F0502020204030204" pitchFamily="34" charset="0"/>
                <a:ea typeface="Times New Roman" panose="02020603050405020304" pitchFamily="18" charset="0"/>
              </a:rPr>
              <a:t>Schaeffer</a:t>
            </a:r>
            <a:r>
              <a:rPr lang="en-US" sz="1000" dirty="0">
                <a:latin typeface="Calibri" panose="020F0502020204030204" pitchFamily="34" charset="0"/>
                <a:ea typeface="Calibri" panose="020F0502020204030204" pitchFamily="34" charset="0"/>
              </a:rPr>
              <a:t>, B., </a:t>
            </a:r>
            <a:r>
              <a:rPr lang="en-US" sz="1000" dirty="0">
                <a:latin typeface="Calibri" panose="020F0502020204030204" pitchFamily="34" charset="0"/>
                <a:ea typeface="Times New Roman" panose="02020603050405020304" pitchFamily="18" charset="0"/>
              </a:rPr>
              <a:t>Abdallah, A., Granger</a:t>
            </a:r>
            <a:r>
              <a:rPr lang="en-US" sz="1000" dirty="0">
                <a:latin typeface="Calibri" panose="020F0502020204030204" pitchFamily="34" charset="0"/>
                <a:ea typeface="Calibri" panose="020F0502020204030204" pitchFamily="34" charset="0"/>
              </a:rPr>
              <a:t>, S., &amp; </a:t>
            </a:r>
            <a:r>
              <a:rPr lang="en-US" sz="1000" dirty="0" err="1">
                <a:latin typeface="Calibri" panose="020F0502020204030204" pitchFamily="34" charset="0"/>
                <a:ea typeface="Calibri" panose="020F0502020204030204" pitchFamily="34" charset="0"/>
              </a:rPr>
              <a:t>Friedl</a:t>
            </a:r>
            <a:r>
              <a:rPr lang="en-US" sz="1000" dirty="0">
                <a:latin typeface="Calibri" panose="020F0502020204030204" pitchFamily="34" charset="0"/>
                <a:ea typeface="Calibri" panose="020F0502020204030204" pitchFamily="34" charset="0"/>
              </a:rPr>
              <a:t>, L. (</a:t>
            </a:r>
            <a:r>
              <a:rPr lang="en-US" sz="1000" i="1" dirty="0">
                <a:latin typeface="Calibri" panose="020F0502020204030204" pitchFamily="34" charset="0"/>
                <a:ea typeface="Calibri" panose="020F0502020204030204" pitchFamily="34" charset="0"/>
              </a:rPr>
              <a:t>in review</a:t>
            </a:r>
            <a:r>
              <a:rPr lang="en-US" sz="1000" dirty="0">
                <a:latin typeface="Calibri" panose="020F0502020204030204" pitchFamily="34" charset="0"/>
                <a:ea typeface="Calibri" panose="020F0502020204030204" pitchFamily="34" charset="0"/>
              </a:rPr>
              <a:t>). Research to Operations: Pathways to Success for Research-Driven Decision-Making. Journal of </a:t>
            </a:r>
            <a:r>
              <a:rPr lang="en-US" sz="1000" i="1" dirty="0">
                <a:latin typeface="Calibri" panose="020F0502020204030204" pitchFamily="34" charset="0"/>
                <a:ea typeface="Calibri" panose="020F0502020204030204" pitchFamily="34" charset="0"/>
              </a:rPr>
              <a:t>Technology Transfer</a:t>
            </a:r>
            <a:r>
              <a:rPr lang="en-US" sz="1000" dirty="0">
                <a:latin typeface="Calibri" panose="020F0502020204030204" pitchFamily="34" charset="0"/>
                <a:ea typeface="Calibri" panose="020F0502020204030204" pitchFamily="34" charset="0"/>
              </a:rPr>
              <a:t>.</a:t>
            </a:r>
            <a:endParaRPr lang="en-US" sz="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79400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Advantages of RS</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6" name="CustomShape 2">
            <a:extLst>
              <a:ext uri="{FF2B5EF4-FFF2-40B4-BE49-F238E27FC236}">
                <a16:creationId xmlns:a16="http://schemas.microsoft.com/office/drawing/2014/main" id="{8D2CFB7C-09DB-4345-992B-8615C2850355}"/>
              </a:ext>
            </a:extLst>
          </p:cNvPr>
          <p:cNvSpPr/>
          <p:nvPr/>
        </p:nvSpPr>
        <p:spPr>
          <a:xfrm>
            <a:off x="2006759" y="1343160"/>
            <a:ext cx="8178480" cy="417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432000" indent="-323640">
              <a:lnSpc>
                <a:spcPct val="90000"/>
              </a:lnSpc>
              <a:spcBef>
                <a:spcPts val="697"/>
              </a:spcBef>
              <a:buClr>
                <a:srgbClr val="000000"/>
              </a:buClr>
              <a:buSzPct val="45000"/>
              <a:buFont typeface="Wingdings" charset="2"/>
              <a:buChar char=""/>
            </a:pPr>
            <a:r>
              <a:rPr lang="en-US" sz="3200" b="0" strike="noStrike" spc="-1" dirty="0">
                <a:solidFill>
                  <a:srgbClr val="1F497D"/>
                </a:solidFill>
                <a:latin typeface="arial"/>
              </a:rPr>
              <a:t>Cost-effective method of monitoring land cover and use</a:t>
            </a:r>
            <a:endParaRPr lang="en-US" sz="3200" b="0" strike="noStrike" spc="-1" dirty="0">
              <a:latin typeface="Arial"/>
            </a:endParaRPr>
          </a:p>
          <a:p>
            <a:pPr marL="432000" indent="-323640">
              <a:lnSpc>
                <a:spcPct val="90000"/>
              </a:lnSpc>
              <a:spcBef>
                <a:spcPts val="697"/>
              </a:spcBef>
              <a:buClr>
                <a:srgbClr val="000000"/>
              </a:buClr>
              <a:buSzPct val="45000"/>
              <a:buFont typeface="Wingdings" charset="2"/>
              <a:buChar char=""/>
            </a:pPr>
            <a:r>
              <a:rPr lang="en-US" sz="3200" b="0" strike="noStrike" spc="-1" dirty="0">
                <a:solidFill>
                  <a:srgbClr val="1F497D"/>
                </a:solidFill>
                <a:latin typeface="arial"/>
              </a:rPr>
              <a:t>Allow monitoring of global processes </a:t>
            </a:r>
            <a:endParaRPr lang="en-US" sz="3200" b="0" strike="noStrike" spc="-1" dirty="0">
              <a:latin typeface="Arial"/>
            </a:endParaRPr>
          </a:p>
          <a:p>
            <a:pPr marL="432000" indent="-323640">
              <a:lnSpc>
                <a:spcPct val="90000"/>
              </a:lnSpc>
              <a:spcBef>
                <a:spcPts val="697"/>
              </a:spcBef>
              <a:buClr>
                <a:srgbClr val="000000"/>
              </a:buClr>
              <a:buSzPct val="45000"/>
              <a:buFont typeface="Wingdings" charset="2"/>
              <a:buChar char=""/>
            </a:pPr>
            <a:r>
              <a:rPr lang="en-US" sz="3200" b="0" strike="noStrike" spc="-1" dirty="0">
                <a:solidFill>
                  <a:srgbClr val="1F497D"/>
                </a:solidFill>
                <a:latin typeface="arial"/>
              </a:rPr>
              <a:t>Can observe remote areas </a:t>
            </a:r>
            <a:endParaRPr lang="en-US" sz="3200" b="0" strike="noStrike" spc="-1" dirty="0">
              <a:latin typeface="Arial"/>
            </a:endParaRPr>
          </a:p>
          <a:p>
            <a:pPr marL="432000" indent="-323640">
              <a:lnSpc>
                <a:spcPct val="90000"/>
              </a:lnSpc>
              <a:spcBef>
                <a:spcPts val="697"/>
              </a:spcBef>
              <a:buClr>
                <a:srgbClr val="000000"/>
              </a:buClr>
              <a:buSzPct val="45000"/>
              <a:buFont typeface="Wingdings" charset="2"/>
              <a:buChar char=""/>
            </a:pPr>
            <a:r>
              <a:rPr lang="en-US" sz="3200" b="0" strike="noStrike" spc="-1" dirty="0">
                <a:solidFill>
                  <a:srgbClr val="1F497D"/>
                </a:solidFill>
                <a:latin typeface="arial"/>
              </a:rPr>
              <a:t>Enable the integration of many different types of data</a:t>
            </a:r>
            <a:endParaRPr lang="en-US" sz="3200" b="0" strike="noStrike" spc="-1" dirty="0">
              <a:latin typeface="Arial"/>
            </a:endParaRPr>
          </a:p>
          <a:p>
            <a:pPr marL="432000" indent="-323640">
              <a:lnSpc>
                <a:spcPct val="90000"/>
              </a:lnSpc>
              <a:spcBef>
                <a:spcPts val="697"/>
              </a:spcBef>
              <a:buClr>
                <a:srgbClr val="000000"/>
              </a:buClr>
              <a:buSzPct val="45000"/>
              <a:buFont typeface="Wingdings" charset="2"/>
              <a:buChar char=""/>
            </a:pPr>
            <a:r>
              <a:rPr lang="en-US" sz="3200" b="0" strike="noStrike" spc="-1" dirty="0">
                <a:solidFill>
                  <a:srgbClr val="1F497D"/>
                </a:solidFill>
                <a:latin typeface="arial"/>
              </a:rPr>
              <a:t>Encourage better information management</a:t>
            </a:r>
            <a:endParaRPr lang="en-US" sz="3200" b="0" strike="noStrike" spc="-1" dirty="0">
              <a:latin typeface="Arial"/>
            </a:endParaRPr>
          </a:p>
          <a:p>
            <a:pPr marL="432000" indent="-323640">
              <a:lnSpc>
                <a:spcPct val="90000"/>
              </a:lnSpc>
              <a:spcBef>
                <a:spcPts val="697"/>
              </a:spcBef>
              <a:buClr>
                <a:srgbClr val="000000"/>
              </a:buClr>
              <a:buSzPct val="45000"/>
              <a:buFont typeface="Wingdings" charset="2"/>
              <a:buChar char=""/>
            </a:pPr>
            <a:r>
              <a:rPr lang="en-US" sz="3200" b="0" strike="noStrike" spc="-1" dirty="0">
                <a:solidFill>
                  <a:srgbClr val="1F497D"/>
                </a:solidFill>
                <a:latin typeface="arial"/>
              </a:rPr>
              <a:t>Facilitate historical comparisons</a:t>
            </a:r>
            <a:endParaRPr lang="en-US" sz="3200" b="0" strike="noStrike" spc="-1" dirty="0">
              <a:latin typeface="Arial"/>
            </a:endParaRPr>
          </a:p>
          <a:p>
            <a:pPr marL="432000" indent="-323640">
              <a:lnSpc>
                <a:spcPct val="90000"/>
              </a:lnSpc>
              <a:spcBef>
                <a:spcPts val="697"/>
              </a:spcBef>
              <a:buClr>
                <a:srgbClr val="000000"/>
              </a:buClr>
              <a:buSzPct val="45000"/>
              <a:buFont typeface="Wingdings" charset="2"/>
              <a:buChar char=""/>
            </a:pPr>
            <a:r>
              <a:rPr lang="en-US" sz="3200" b="0" strike="noStrike" spc="-1" dirty="0">
                <a:solidFill>
                  <a:srgbClr val="1F497D"/>
                </a:solidFill>
                <a:latin typeface="arial"/>
              </a:rPr>
              <a:t>Create a clear and striking visual product </a:t>
            </a:r>
            <a:endParaRPr lang="en-US" sz="3200" b="0" strike="noStrike" spc="-1" dirty="0">
              <a:latin typeface="Arial"/>
            </a:endParaRPr>
          </a:p>
          <a:p>
            <a:pPr marL="432000" indent="-323640">
              <a:lnSpc>
                <a:spcPct val="90000"/>
              </a:lnSpc>
              <a:spcBef>
                <a:spcPts val="697"/>
              </a:spcBef>
              <a:buClr>
                <a:srgbClr val="000000"/>
              </a:buClr>
              <a:buSzPct val="45000"/>
              <a:buFont typeface="Wingdings" charset="2"/>
              <a:buChar char=""/>
            </a:pPr>
            <a:r>
              <a:rPr lang="en-US" sz="3200" b="0" strike="noStrike" spc="-1" dirty="0">
                <a:solidFill>
                  <a:srgbClr val="1F497D"/>
                </a:solidFill>
                <a:latin typeface="arial"/>
              </a:rPr>
              <a:t>Develop and compare options for future land use</a:t>
            </a:r>
            <a:endParaRPr lang="en-US" sz="3200" b="0" strike="noStrike" spc="-1" dirty="0">
              <a:latin typeface="Arial"/>
            </a:endParaRPr>
          </a:p>
        </p:txBody>
      </p:sp>
    </p:spTree>
    <p:extLst>
      <p:ext uri="{BB962C8B-B14F-4D97-AF65-F5344CB8AC3E}">
        <p14:creationId xmlns:p14="http://schemas.microsoft.com/office/powerpoint/2010/main" val="2525152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Limitations of RS</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6" name="CustomShape 2">
            <a:extLst>
              <a:ext uri="{FF2B5EF4-FFF2-40B4-BE49-F238E27FC236}">
                <a16:creationId xmlns:a16="http://schemas.microsoft.com/office/drawing/2014/main" id="{5495B084-C3A7-42D7-8289-0796D1D36F64}"/>
              </a:ext>
            </a:extLst>
          </p:cNvPr>
          <p:cNvSpPr/>
          <p:nvPr/>
        </p:nvSpPr>
        <p:spPr>
          <a:xfrm>
            <a:off x="2006759" y="1486856"/>
            <a:ext cx="8178480" cy="417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432000" indent="-323640">
              <a:lnSpc>
                <a:spcPct val="100000"/>
              </a:lnSpc>
              <a:spcBef>
                <a:spcPts val="697"/>
              </a:spcBef>
              <a:buClr>
                <a:srgbClr val="000000"/>
              </a:buClr>
              <a:buSzPct val="45000"/>
              <a:buFont typeface="Wingdings" charset="2"/>
              <a:buChar char=""/>
            </a:pPr>
            <a:r>
              <a:rPr lang="en-US" sz="2800" b="0" strike="noStrike" spc="-1" dirty="0">
                <a:solidFill>
                  <a:srgbClr val="1F497D"/>
                </a:solidFill>
                <a:latin typeface="arial"/>
              </a:rPr>
              <a:t>Cost of satellite images, software and equipment</a:t>
            </a:r>
            <a:endParaRPr lang="en-US" sz="2800" b="0" strike="noStrike" spc="-1" dirty="0">
              <a:latin typeface="Arial"/>
            </a:endParaRPr>
          </a:p>
          <a:p>
            <a:pPr marL="432000" indent="-323640">
              <a:lnSpc>
                <a:spcPct val="100000"/>
              </a:lnSpc>
              <a:spcBef>
                <a:spcPts val="697"/>
              </a:spcBef>
              <a:buClr>
                <a:srgbClr val="000000"/>
              </a:buClr>
              <a:buSzPct val="45000"/>
              <a:buFont typeface="Wingdings" charset="2"/>
              <a:buChar char=""/>
            </a:pPr>
            <a:r>
              <a:rPr lang="en-US" sz="2800" b="0" strike="noStrike" spc="-1" dirty="0">
                <a:solidFill>
                  <a:srgbClr val="1F497D"/>
                </a:solidFill>
                <a:latin typeface="arial"/>
              </a:rPr>
              <a:t>Cloud cover</a:t>
            </a:r>
            <a:endParaRPr lang="en-US" sz="2800" b="0" strike="noStrike" spc="-1" dirty="0">
              <a:latin typeface="Arial"/>
            </a:endParaRPr>
          </a:p>
          <a:p>
            <a:pPr marL="432000" indent="-323640">
              <a:lnSpc>
                <a:spcPct val="100000"/>
              </a:lnSpc>
              <a:spcBef>
                <a:spcPts val="697"/>
              </a:spcBef>
              <a:buClr>
                <a:srgbClr val="000000"/>
              </a:buClr>
              <a:buSzPct val="45000"/>
              <a:buFont typeface="Wingdings" charset="2"/>
              <a:buChar char=""/>
            </a:pPr>
            <a:r>
              <a:rPr lang="en-US" sz="2800" b="0" strike="noStrike" spc="-1" dirty="0">
                <a:solidFill>
                  <a:srgbClr val="1F497D"/>
                </a:solidFill>
                <a:latin typeface="arial"/>
              </a:rPr>
              <a:t>Error in data interpretation</a:t>
            </a:r>
            <a:endParaRPr lang="en-US" sz="2800" b="0" strike="noStrike" spc="-1" dirty="0">
              <a:latin typeface="Arial"/>
            </a:endParaRPr>
          </a:p>
          <a:p>
            <a:pPr marL="432000" indent="-323640">
              <a:lnSpc>
                <a:spcPct val="100000"/>
              </a:lnSpc>
              <a:spcBef>
                <a:spcPts val="697"/>
              </a:spcBef>
              <a:buClr>
                <a:srgbClr val="000000"/>
              </a:buClr>
              <a:buSzPct val="45000"/>
              <a:buFont typeface="Wingdings" charset="2"/>
              <a:buChar char=""/>
            </a:pPr>
            <a:r>
              <a:rPr lang="en-US" sz="2800" b="0" strike="noStrike" spc="-1" dirty="0">
                <a:solidFill>
                  <a:srgbClr val="1F497D"/>
                </a:solidFill>
                <a:latin typeface="arial"/>
              </a:rPr>
              <a:t>Satellite coverage</a:t>
            </a:r>
            <a:endParaRPr lang="en-US" sz="2800" b="0" strike="noStrike" spc="-1" dirty="0">
              <a:latin typeface="Arial"/>
            </a:endParaRPr>
          </a:p>
          <a:p>
            <a:pPr marL="432000" indent="-323640">
              <a:lnSpc>
                <a:spcPct val="100000"/>
              </a:lnSpc>
              <a:spcBef>
                <a:spcPts val="697"/>
              </a:spcBef>
              <a:buClr>
                <a:srgbClr val="000000"/>
              </a:buClr>
              <a:buSzPct val="45000"/>
              <a:buFont typeface="Wingdings" charset="2"/>
              <a:buChar char=""/>
            </a:pPr>
            <a:r>
              <a:rPr lang="en-US" sz="2800" b="0" strike="noStrike" spc="-1" dirty="0">
                <a:solidFill>
                  <a:srgbClr val="1F497D"/>
                </a:solidFill>
                <a:latin typeface="arial"/>
              </a:rPr>
              <a:t>Lack of visible light </a:t>
            </a:r>
            <a:endParaRPr lang="en-US" sz="2800" b="0" strike="noStrike" spc="-1" dirty="0">
              <a:latin typeface="Arial"/>
            </a:endParaRPr>
          </a:p>
          <a:p>
            <a:pPr marL="432000" indent="-323640">
              <a:lnSpc>
                <a:spcPct val="100000"/>
              </a:lnSpc>
              <a:spcBef>
                <a:spcPts val="697"/>
              </a:spcBef>
              <a:buClr>
                <a:srgbClr val="000000"/>
              </a:buClr>
              <a:buSzPct val="45000"/>
              <a:buFont typeface="Wingdings" charset="2"/>
              <a:buChar char=""/>
            </a:pPr>
            <a:r>
              <a:rPr lang="en-US" sz="2800" b="0" strike="noStrike" spc="-1" dirty="0">
                <a:solidFill>
                  <a:srgbClr val="1F497D"/>
                </a:solidFill>
                <a:latin typeface="arial"/>
              </a:rPr>
              <a:t>Large data storage needs </a:t>
            </a:r>
            <a:endParaRPr lang="en-US" sz="2800" b="0" strike="noStrike" spc="-1" dirty="0">
              <a:latin typeface="Arial"/>
            </a:endParaRPr>
          </a:p>
          <a:p>
            <a:pPr marL="432000" indent="-323640">
              <a:lnSpc>
                <a:spcPct val="100000"/>
              </a:lnSpc>
              <a:spcBef>
                <a:spcPts val="697"/>
              </a:spcBef>
              <a:buClr>
                <a:srgbClr val="000000"/>
              </a:buClr>
              <a:buSzPct val="45000"/>
              <a:buFont typeface="Wingdings" charset="2"/>
              <a:buChar char=""/>
            </a:pPr>
            <a:r>
              <a:rPr lang="en-US" sz="2800" b="0" strike="noStrike" spc="-1" dirty="0">
                <a:solidFill>
                  <a:srgbClr val="1F497D"/>
                </a:solidFill>
                <a:latin typeface="arial"/>
              </a:rPr>
              <a:t>Limited historical data</a:t>
            </a:r>
            <a:endParaRPr lang="en-US" sz="2800" b="0" strike="noStrike" spc="-1" dirty="0">
              <a:latin typeface="Arial"/>
            </a:endParaRPr>
          </a:p>
          <a:p>
            <a:pPr marL="432000" indent="-323640">
              <a:lnSpc>
                <a:spcPct val="100000"/>
              </a:lnSpc>
              <a:spcBef>
                <a:spcPts val="697"/>
              </a:spcBef>
              <a:buClr>
                <a:srgbClr val="000000"/>
              </a:buClr>
              <a:buSzPct val="45000"/>
              <a:buFont typeface="Wingdings" charset="2"/>
              <a:buChar char=""/>
            </a:pPr>
            <a:r>
              <a:rPr lang="en-US" sz="2800" b="0" strike="noStrike" spc="-1" dirty="0">
                <a:solidFill>
                  <a:srgbClr val="1F497D"/>
                </a:solidFill>
                <a:latin typeface="arial"/>
              </a:rPr>
              <a:t>Lack of good species data</a:t>
            </a:r>
            <a:endParaRPr lang="en-US" sz="2800" b="0" strike="noStrike" spc="-1" dirty="0">
              <a:latin typeface="Arial"/>
            </a:endParaRPr>
          </a:p>
        </p:txBody>
      </p:sp>
    </p:spTree>
    <p:extLst>
      <p:ext uri="{BB962C8B-B14F-4D97-AF65-F5344CB8AC3E}">
        <p14:creationId xmlns:p14="http://schemas.microsoft.com/office/powerpoint/2010/main" val="3630439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Components of remote sensing</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6" name="Rectangle 5">
            <a:extLst>
              <a:ext uri="{FF2B5EF4-FFF2-40B4-BE49-F238E27FC236}">
                <a16:creationId xmlns:a16="http://schemas.microsoft.com/office/drawing/2014/main" id="{B71C6643-3975-F649-AD89-E148D86F787B}"/>
              </a:ext>
            </a:extLst>
          </p:cNvPr>
          <p:cNvSpPr/>
          <p:nvPr/>
        </p:nvSpPr>
        <p:spPr>
          <a:xfrm>
            <a:off x="1504539" y="1219569"/>
            <a:ext cx="6019800" cy="2677656"/>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buFont typeface="+mj-lt"/>
              <a:buAutoNum type="arabicPeriod"/>
            </a:pPr>
            <a:r>
              <a:rPr lang="en-US" sz="2400" dirty="0">
                <a:effectLst/>
                <a:cs typeface="Arial" panose="020B0604020202020204" pitchFamily="34" charset="0"/>
              </a:rPr>
              <a:t> Energy source or illumination (A) </a:t>
            </a:r>
          </a:p>
          <a:p>
            <a:pPr>
              <a:buFont typeface="+mj-lt"/>
              <a:buAutoNum type="arabicPeriod"/>
            </a:pPr>
            <a:r>
              <a:rPr lang="en-US" sz="2400" dirty="0">
                <a:effectLst/>
                <a:cs typeface="Arial" panose="020B0604020202020204" pitchFamily="34" charset="0"/>
              </a:rPr>
              <a:t> Radiation and the atmosphere (B) </a:t>
            </a:r>
          </a:p>
          <a:p>
            <a:pPr>
              <a:buFont typeface="+mj-lt"/>
              <a:buAutoNum type="arabicPeriod"/>
            </a:pPr>
            <a:r>
              <a:rPr lang="en-US" sz="2400" dirty="0">
                <a:effectLst/>
                <a:cs typeface="Arial" panose="020B0604020202020204" pitchFamily="34" charset="0"/>
              </a:rPr>
              <a:t> Interaction with the target (C) </a:t>
            </a:r>
          </a:p>
          <a:p>
            <a:pPr>
              <a:buFont typeface="+mj-lt"/>
              <a:buAutoNum type="arabicPeriod"/>
            </a:pPr>
            <a:r>
              <a:rPr lang="en-US" sz="2400" dirty="0">
                <a:effectLst/>
                <a:cs typeface="Arial" panose="020B0604020202020204" pitchFamily="34" charset="0"/>
              </a:rPr>
              <a:t> Energy recording by sensor (D) </a:t>
            </a:r>
          </a:p>
          <a:p>
            <a:pPr>
              <a:buFont typeface="+mj-lt"/>
              <a:buAutoNum type="arabicPeriod"/>
            </a:pPr>
            <a:r>
              <a:rPr lang="en-US" sz="2400" dirty="0">
                <a:effectLst/>
                <a:cs typeface="Arial" panose="020B0604020202020204" pitchFamily="34" charset="0"/>
              </a:rPr>
              <a:t> Transmission, receiving, processing (E) </a:t>
            </a:r>
          </a:p>
          <a:p>
            <a:pPr>
              <a:buFont typeface="+mj-lt"/>
              <a:buAutoNum type="arabicPeriod"/>
            </a:pPr>
            <a:r>
              <a:rPr lang="en-US" sz="2400" dirty="0">
                <a:effectLst/>
                <a:cs typeface="Arial" panose="020B0604020202020204" pitchFamily="34" charset="0"/>
              </a:rPr>
              <a:t> Interpretation and analysis (F) </a:t>
            </a:r>
          </a:p>
          <a:p>
            <a:pPr>
              <a:buFont typeface="+mj-lt"/>
              <a:buAutoNum type="arabicPeriod"/>
            </a:pPr>
            <a:r>
              <a:rPr lang="en-US" sz="2400" dirty="0">
                <a:effectLst/>
                <a:cs typeface="Arial" panose="020B0604020202020204" pitchFamily="34" charset="0"/>
              </a:rPr>
              <a:t> Application (G) </a:t>
            </a:r>
          </a:p>
        </p:txBody>
      </p:sp>
      <p:pic>
        <p:nvPicPr>
          <p:cNvPr id="7" name="Picture 6" descr="Diagram of Elements of a Remote Sensing System ">
            <a:extLst>
              <a:ext uri="{FF2B5EF4-FFF2-40B4-BE49-F238E27FC236}">
                <a16:creationId xmlns:a16="http://schemas.microsoft.com/office/drawing/2014/main" id="{B047E5F7-B390-D648-AFCF-42DF4D8CA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900" y="3251443"/>
            <a:ext cx="4860235" cy="3451948"/>
          </a:xfrm>
          <a:prstGeom prst="rect">
            <a:avLst/>
          </a:prstGeom>
          <a:noFill/>
          <a:extLst>
            <a:ext uri="{909E8E84-426E-40DD-AFC4-6F175D3DCCD1}">
              <a14:hiddenFill xmlns:a14="http://schemas.microsoft.com/office/drawing/2010/main">
                <a:solidFill>
                  <a:srgbClr val="FFFFFF"/>
                </a:solidFill>
              </a14:hiddenFill>
            </a:ext>
          </a:extLst>
        </p:spPr>
      </p:pic>
      <p:sp>
        <p:nvSpPr>
          <p:cNvPr id="8" name="CustomShape 3">
            <a:extLst>
              <a:ext uri="{FF2B5EF4-FFF2-40B4-BE49-F238E27FC236}">
                <a16:creationId xmlns:a16="http://schemas.microsoft.com/office/drawing/2014/main" id="{F0A8EBFA-958B-3244-97CB-78FA0771AD93}"/>
              </a:ext>
            </a:extLst>
          </p:cNvPr>
          <p:cNvSpPr/>
          <p:nvPr/>
        </p:nvSpPr>
        <p:spPr>
          <a:xfrm>
            <a:off x="5037851" y="4894521"/>
            <a:ext cx="1600200" cy="811574"/>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nSpc>
                <a:spcPct val="100000"/>
              </a:lnSpc>
            </a:pPr>
            <a:r>
              <a:rPr lang="en-US" sz="1400" spc="-1" dirty="0"/>
              <a:t>Credit: </a:t>
            </a:r>
          </a:p>
          <a:p>
            <a:pPr>
              <a:lnSpc>
                <a:spcPct val="100000"/>
              </a:lnSpc>
            </a:pPr>
            <a:r>
              <a:rPr lang="en-US" sz="1400" spc="-1" dirty="0"/>
              <a:t>De </a:t>
            </a:r>
            <a:r>
              <a:rPr lang="en-US" sz="1400" spc="-1" dirty="0" err="1"/>
              <a:t>Sherbinin</a:t>
            </a:r>
            <a:r>
              <a:rPr lang="en-US" sz="1400" spc="-1" dirty="0"/>
              <a:t> </a:t>
            </a:r>
          </a:p>
          <a:p>
            <a:pPr>
              <a:lnSpc>
                <a:spcPct val="100000"/>
              </a:lnSpc>
            </a:pPr>
            <a:r>
              <a:rPr lang="en-US" sz="1400" spc="-1" dirty="0"/>
              <a:t>et al. (2002)</a:t>
            </a:r>
            <a:endParaRPr lang="en-US" sz="1400" b="0" strike="noStrike" spc="-1" dirty="0">
              <a:latin typeface="Arial"/>
            </a:endParaRPr>
          </a:p>
        </p:txBody>
      </p:sp>
    </p:spTree>
    <p:extLst>
      <p:ext uri="{BB962C8B-B14F-4D97-AF65-F5344CB8AC3E}">
        <p14:creationId xmlns:p14="http://schemas.microsoft.com/office/powerpoint/2010/main" val="52515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Energy source</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pic>
        <p:nvPicPr>
          <p:cNvPr id="6" name="Picture 5" descr="page15image54737952">
            <a:extLst>
              <a:ext uri="{FF2B5EF4-FFF2-40B4-BE49-F238E27FC236}">
                <a16:creationId xmlns:a16="http://schemas.microsoft.com/office/drawing/2014/main" id="{8DFCFE6C-07A8-E74C-9D66-2FD677001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700" y="1139260"/>
            <a:ext cx="7086600" cy="5376608"/>
          </a:xfrm>
          <a:prstGeom prst="rect">
            <a:avLst/>
          </a:prstGeom>
          <a:noFill/>
          <a:extLst>
            <a:ext uri="{909E8E84-426E-40DD-AFC4-6F175D3DCCD1}">
              <a14:hiddenFill xmlns:a14="http://schemas.microsoft.com/office/drawing/2010/main">
                <a:solidFill>
                  <a:srgbClr val="FFFFFF"/>
                </a:solidFill>
              </a14:hiddenFill>
            </a:ext>
          </a:extLst>
        </p:spPr>
      </p:pic>
      <p:sp>
        <p:nvSpPr>
          <p:cNvPr id="7" name="CustomShape 3">
            <a:extLst>
              <a:ext uri="{FF2B5EF4-FFF2-40B4-BE49-F238E27FC236}">
                <a16:creationId xmlns:a16="http://schemas.microsoft.com/office/drawing/2014/main" id="{0D467875-FB1C-E542-AC6F-03378FD2FCC4}"/>
              </a:ext>
            </a:extLst>
          </p:cNvPr>
          <p:cNvSpPr/>
          <p:nvPr/>
        </p:nvSpPr>
        <p:spPr>
          <a:xfrm>
            <a:off x="6239522" y="6442033"/>
            <a:ext cx="2971800" cy="415967"/>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nSpc>
                <a:spcPct val="100000"/>
              </a:lnSpc>
            </a:pPr>
            <a:r>
              <a:rPr lang="en-US" sz="1400" spc="-1" dirty="0"/>
              <a:t>Credit: NASA Applied Sciences</a:t>
            </a:r>
            <a:endParaRPr lang="en-US" sz="1400" b="0" strike="noStrike" spc="-1" dirty="0">
              <a:latin typeface="Arial"/>
            </a:endParaRPr>
          </a:p>
        </p:txBody>
      </p:sp>
      <p:sp>
        <p:nvSpPr>
          <p:cNvPr id="3" name="TextBox 2">
            <a:extLst>
              <a:ext uri="{FF2B5EF4-FFF2-40B4-BE49-F238E27FC236}">
                <a16:creationId xmlns:a16="http://schemas.microsoft.com/office/drawing/2014/main" id="{B736BE9D-F359-462D-B7D7-B9244A1A7440}"/>
              </a:ext>
            </a:extLst>
          </p:cNvPr>
          <p:cNvSpPr txBox="1"/>
          <p:nvPr/>
        </p:nvSpPr>
        <p:spPr>
          <a:xfrm>
            <a:off x="3915053" y="4739593"/>
            <a:ext cx="1731145" cy="646331"/>
          </a:xfrm>
          <a:prstGeom prst="rect">
            <a:avLst/>
          </a:prstGeom>
          <a:noFill/>
        </p:spPr>
        <p:txBody>
          <a:bodyPr wrap="square" rtlCol="0">
            <a:spAutoFit/>
          </a:bodyPr>
          <a:lstStyle/>
          <a:p>
            <a:pPr algn="ctr"/>
            <a:r>
              <a:rPr lang="en-US" dirty="0">
                <a:solidFill>
                  <a:schemeClr val="bg1"/>
                </a:solidFill>
              </a:rPr>
              <a:t>Short-wave radiation</a:t>
            </a:r>
          </a:p>
        </p:txBody>
      </p:sp>
      <p:sp>
        <p:nvSpPr>
          <p:cNvPr id="9" name="TextBox 8">
            <a:extLst>
              <a:ext uri="{FF2B5EF4-FFF2-40B4-BE49-F238E27FC236}">
                <a16:creationId xmlns:a16="http://schemas.microsoft.com/office/drawing/2014/main" id="{A1402BB2-DC15-4F6D-8C2B-D48EE9C79D7E}"/>
              </a:ext>
            </a:extLst>
          </p:cNvPr>
          <p:cNvSpPr txBox="1"/>
          <p:nvPr/>
        </p:nvSpPr>
        <p:spPr>
          <a:xfrm>
            <a:off x="4076331" y="1689102"/>
            <a:ext cx="1731145" cy="646331"/>
          </a:xfrm>
          <a:prstGeom prst="rect">
            <a:avLst/>
          </a:prstGeom>
          <a:noFill/>
        </p:spPr>
        <p:txBody>
          <a:bodyPr wrap="square" rtlCol="0">
            <a:spAutoFit/>
          </a:bodyPr>
          <a:lstStyle/>
          <a:p>
            <a:pPr algn="ctr"/>
            <a:r>
              <a:rPr lang="en-US" dirty="0">
                <a:solidFill>
                  <a:schemeClr val="bg1"/>
                </a:solidFill>
              </a:rPr>
              <a:t>Long-wave radiation</a:t>
            </a:r>
          </a:p>
        </p:txBody>
      </p:sp>
    </p:spTree>
    <p:extLst>
      <p:ext uri="{BB962C8B-B14F-4D97-AF65-F5344CB8AC3E}">
        <p14:creationId xmlns:p14="http://schemas.microsoft.com/office/powerpoint/2010/main" val="415107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Radiation and the atmosphere</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sp>
        <p:nvSpPr>
          <p:cNvPr id="6" name="CustomShape 3">
            <a:extLst>
              <a:ext uri="{FF2B5EF4-FFF2-40B4-BE49-F238E27FC236}">
                <a16:creationId xmlns:a16="http://schemas.microsoft.com/office/drawing/2014/main" id="{F0A8EBFA-958B-3244-97CB-78FA0771AD93}"/>
              </a:ext>
            </a:extLst>
          </p:cNvPr>
          <p:cNvSpPr/>
          <p:nvPr/>
        </p:nvSpPr>
        <p:spPr>
          <a:xfrm>
            <a:off x="8312602" y="5321968"/>
            <a:ext cx="1308848" cy="9906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nSpc>
                <a:spcPct val="100000"/>
              </a:lnSpc>
            </a:pPr>
            <a:r>
              <a:rPr lang="en-US" sz="1400" spc="-1" dirty="0"/>
              <a:t>Credit: </a:t>
            </a:r>
          </a:p>
          <a:p>
            <a:pPr>
              <a:lnSpc>
                <a:spcPct val="100000"/>
              </a:lnSpc>
            </a:pPr>
            <a:r>
              <a:rPr lang="en-US" sz="1400" spc="-1" dirty="0"/>
              <a:t>NASA Applied </a:t>
            </a:r>
          </a:p>
          <a:p>
            <a:pPr>
              <a:lnSpc>
                <a:spcPct val="100000"/>
              </a:lnSpc>
            </a:pPr>
            <a:r>
              <a:rPr lang="en-US" sz="1400" spc="-1" dirty="0"/>
              <a:t>Sciences</a:t>
            </a:r>
            <a:endParaRPr lang="en-US" sz="1400" b="0" strike="noStrike" spc="-1" dirty="0">
              <a:latin typeface="Arial"/>
            </a:endParaRPr>
          </a:p>
        </p:txBody>
      </p:sp>
      <p:pic>
        <p:nvPicPr>
          <p:cNvPr id="7" name="Picture 6" descr="page16image54723808">
            <a:extLst>
              <a:ext uri="{FF2B5EF4-FFF2-40B4-BE49-F238E27FC236}">
                <a16:creationId xmlns:a16="http://schemas.microsoft.com/office/drawing/2014/main" id="{15C44D3B-1753-D34B-B77D-AB307F9B5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250" y="865352"/>
            <a:ext cx="5279599" cy="599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068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Electromagnetic spectrum</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pic>
        <p:nvPicPr>
          <p:cNvPr id="6" name="Picture 5" descr="page17image55125136">
            <a:extLst>
              <a:ext uri="{FF2B5EF4-FFF2-40B4-BE49-F238E27FC236}">
                <a16:creationId xmlns:a16="http://schemas.microsoft.com/office/drawing/2014/main" id="{FE610466-5FF2-0D4C-B6F1-644E10A4E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087" y="1103305"/>
            <a:ext cx="8733182" cy="57546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E8CF7B3-F462-614E-870A-4EE251DF4C41}"/>
              </a:ext>
            </a:extLst>
          </p:cNvPr>
          <p:cNvSpPr/>
          <p:nvPr/>
        </p:nvSpPr>
        <p:spPr>
          <a:xfrm>
            <a:off x="1785731" y="1112723"/>
            <a:ext cx="4730474" cy="1231106"/>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sz="2000" b="1" dirty="0">
                <a:solidFill>
                  <a:schemeClr val="accent1"/>
                </a:solidFill>
                <a:latin typeface="Arial" charset="0"/>
                <a:ea typeface="ＭＳ Ｐゴシック" pitchFamily="-111" charset="-128"/>
                <a:cs typeface="ＭＳ Ｐゴシック" pitchFamily="-111" charset="-128"/>
              </a:rPr>
              <a:t>c = </a:t>
            </a:r>
            <a:r>
              <a:rPr lang="el-GR" sz="2000" b="1" dirty="0">
                <a:solidFill>
                  <a:schemeClr val="accent1"/>
                </a:solidFill>
                <a:latin typeface="Arial" charset="0"/>
                <a:ea typeface="ＭＳ Ｐゴシック" pitchFamily="-111" charset="-128"/>
                <a:cs typeface="ＭＳ Ｐゴシック" pitchFamily="-111" charset="-128"/>
              </a:rPr>
              <a:t>λ </a:t>
            </a:r>
            <a:r>
              <a:rPr lang="en-US" sz="2000" b="1" dirty="0">
                <a:solidFill>
                  <a:schemeClr val="accent1"/>
                </a:solidFill>
                <a:latin typeface="Arial" charset="0"/>
                <a:ea typeface="ＭＳ Ｐゴシック" pitchFamily="-111" charset="-128"/>
                <a:cs typeface="ＭＳ Ｐゴシック" pitchFamily="-111" charset="-128"/>
              </a:rPr>
              <a:t>* f, </a:t>
            </a:r>
            <a:r>
              <a:rPr lang="en-US" dirty="0">
                <a:solidFill>
                  <a:schemeClr val="accent1"/>
                </a:solidFill>
                <a:latin typeface="Arial" charset="0"/>
                <a:ea typeface="ＭＳ Ｐゴシック" pitchFamily="-111" charset="-128"/>
                <a:cs typeface="ＭＳ Ｐゴシック" pitchFamily="-111" charset="-128"/>
              </a:rPr>
              <a:t>where </a:t>
            </a:r>
          </a:p>
          <a:p>
            <a:r>
              <a:rPr lang="en-US" dirty="0">
                <a:solidFill>
                  <a:schemeClr val="accent1"/>
                </a:solidFill>
                <a:latin typeface="Arial" charset="0"/>
                <a:ea typeface="ＭＳ Ｐゴシック" pitchFamily="-111" charset="-128"/>
                <a:cs typeface="ＭＳ Ｐゴシック" pitchFamily="-111" charset="-128"/>
              </a:rPr>
              <a:t>c is the speed of light (~300,000,000 m/s)</a:t>
            </a:r>
          </a:p>
          <a:p>
            <a:r>
              <a:rPr lang="el-GR" dirty="0">
                <a:solidFill>
                  <a:schemeClr val="accent1"/>
                </a:solidFill>
                <a:latin typeface="Arial" charset="0"/>
                <a:ea typeface="ＭＳ Ｐゴシック" pitchFamily="-111" charset="-128"/>
                <a:cs typeface="ＭＳ Ｐゴシック" pitchFamily="-111" charset="-128"/>
              </a:rPr>
              <a:t>λ </a:t>
            </a:r>
            <a:r>
              <a:rPr lang="en-US" dirty="0">
                <a:solidFill>
                  <a:schemeClr val="accent1"/>
                </a:solidFill>
                <a:latin typeface="Arial" charset="0"/>
                <a:ea typeface="ＭＳ Ｐゴシック" pitchFamily="-111" charset="-128"/>
                <a:cs typeface="ＭＳ Ｐゴシック" pitchFamily="-111" charset="-128"/>
              </a:rPr>
              <a:t>is the wavelength (m) </a:t>
            </a:r>
          </a:p>
          <a:p>
            <a:r>
              <a:rPr lang="en-US" dirty="0">
                <a:solidFill>
                  <a:schemeClr val="accent1"/>
                </a:solidFill>
                <a:latin typeface="Arial" charset="0"/>
                <a:ea typeface="ＭＳ Ｐゴシック" pitchFamily="-111" charset="-128"/>
                <a:cs typeface="ＭＳ Ｐゴシック" pitchFamily="-111" charset="-128"/>
              </a:rPr>
              <a:t>f is the frequency (Hz)</a:t>
            </a:r>
            <a:endParaRPr lang="en-US" dirty="0">
              <a:solidFill>
                <a:schemeClr val="accent1"/>
              </a:solidFill>
            </a:endParaRPr>
          </a:p>
        </p:txBody>
      </p:sp>
    </p:spTree>
    <p:extLst>
      <p:ext uri="{BB962C8B-B14F-4D97-AF65-F5344CB8AC3E}">
        <p14:creationId xmlns:p14="http://schemas.microsoft.com/office/powerpoint/2010/main" val="3135677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Wavelength interaction with target</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pic>
        <p:nvPicPr>
          <p:cNvPr id="6" name="Picture 1" descr="page21image55150208">
            <a:extLst>
              <a:ext uri="{FF2B5EF4-FFF2-40B4-BE49-F238E27FC236}">
                <a16:creationId xmlns:a16="http://schemas.microsoft.com/office/drawing/2014/main" id="{EE579458-4234-4FCB-8F65-EDB436245B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993"/>
          <a:stretch/>
        </p:blipFill>
        <p:spPr bwMode="auto">
          <a:xfrm>
            <a:off x="1666807" y="1552391"/>
            <a:ext cx="7444062"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CustomShape 3">
            <a:extLst>
              <a:ext uri="{FF2B5EF4-FFF2-40B4-BE49-F238E27FC236}">
                <a16:creationId xmlns:a16="http://schemas.microsoft.com/office/drawing/2014/main" id="{9CD5DE29-5C40-4103-AE3F-3727B8CFBFCF}"/>
              </a:ext>
            </a:extLst>
          </p:cNvPr>
          <p:cNvSpPr/>
          <p:nvPr/>
        </p:nvSpPr>
        <p:spPr>
          <a:xfrm>
            <a:off x="6215269" y="6106139"/>
            <a:ext cx="2971800" cy="415967"/>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n-US" sz="2000" spc="-1" dirty="0"/>
              <a:t>Credit: NASA Applied Sciences</a:t>
            </a:r>
            <a:endParaRPr lang="en-US" sz="2000" b="0" strike="noStrike" spc="-1" dirty="0">
              <a:latin typeface="Arial"/>
            </a:endParaRPr>
          </a:p>
        </p:txBody>
      </p:sp>
      <p:sp>
        <p:nvSpPr>
          <p:cNvPr id="8" name="CustomShape 3">
            <a:extLst>
              <a:ext uri="{FF2B5EF4-FFF2-40B4-BE49-F238E27FC236}">
                <a16:creationId xmlns:a16="http://schemas.microsoft.com/office/drawing/2014/main" id="{F26725DE-4A9F-41DE-8339-D8056DA919B1}"/>
              </a:ext>
            </a:extLst>
          </p:cNvPr>
          <p:cNvSpPr/>
          <p:nvPr/>
        </p:nvSpPr>
        <p:spPr>
          <a:xfrm>
            <a:off x="2405269" y="1079364"/>
            <a:ext cx="2971800" cy="415967"/>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n-US" sz="2000" b="1" spc="-1" dirty="0"/>
              <a:t>Spectral Signatures</a:t>
            </a:r>
            <a:endParaRPr lang="en-US" sz="2000" b="1" strike="noStrike" spc="-1" dirty="0">
              <a:latin typeface="Arial"/>
            </a:endParaRPr>
          </a:p>
        </p:txBody>
      </p:sp>
      <p:sp>
        <p:nvSpPr>
          <p:cNvPr id="9" name="CustomShape 3">
            <a:extLst>
              <a:ext uri="{FF2B5EF4-FFF2-40B4-BE49-F238E27FC236}">
                <a16:creationId xmlns:a16="http://schemas.microsoft.com/office/drawing/2014/main" id="{FAE88153-0051-4DA1-A682-EADC6A01A86F}"/>
              </a:ext>
            </a:extLst>
          </p:cNvPr>
          <p:cNvSpPr/>
          <p:nvPr/>
        </p:nvSpPr>
        <p:spPr>
          <a:xfrm>
            <a:off x="9197008" y="1933391"/>
            <a:ext cx="1143000" cy="7620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n-US" sz="2000" spc="-1" dirty="0"/>
              <a:t>Landsat</a:t>
            </a:r>
          </a:p>
          <a:p>
            <a:pPr>
              <a:lnSpc>
                <a:spcPct val="100000"/>
              </a:lnSpc>
            </a:pPr>
            <a:r>
              <a:rPr lang="en-US" sz="2000" spc="-1" dirty="0"/>
              <a:t> bands</a:t>
            </a:r>
            <a:endParaRPr lang="en-US" sz="2000" b="0" strike="noStrike" spc="-1" dirty="0">
              <a:latin typeface="Arial"/>
            </a:endParaRPr>
          </a:p>
        </p:txBody>
      </p:sp>
      <p:sp>
        <p:nvSpPr>
          <p:cNvPr id="10" name="CustomShape 3">
            <a:extLst>
              <a:ext uri="{FF2B5EF4-FFF2-40B4-BE49-F238E27FC236}">
                <a16:creationId xmlns:a16="http://schemas.microsoft.com/office/drawing/2014/main" id="{0F9D8703-0C40-4AE5-AEDB-6807A6AEBA4E}"/>
              </a:ext>
            </a:extLst>
          </p:cNvPr>
          <p:cNvSpPr/>
          <p:nvPr/>
        </p:nvSpPr>
        <p:spPr>
          <a:xfrm>
            <a:off x="9187069" y="3990791"/>
            <a:ext cx="1143000" cy="7620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n-US" sz="2000" spc="-1" dirty="0"/>
              <a:t>Spectral </a:t>
            </a:r>
          </a:p>
          <a:p>
            <a:pPr>
              <a:lnSpc>
                <a:spcPct val="100000"/>
              </a:lnSpc>
            </a:pPr>
            <a:r>
              <a:rPr lang="en-US" sz="2000" b="0" strike="noStrike" spc="-1" dirty="0">
                <a:latin typeface="Arial"/>
              </a:rPr>
              <a:t>signatures</a:t>
            </a:r>
          </a:p>
        </p:txBody>
      </p:sp>
    </p:spTree>
    <p:extLst>
      <p:ext uri="{BB962C8B-B14F-4D97-AF65-F5344CB8AC3E}">
        <p14:creationId xmlns:p14="http://schemas.microsoft.com/office/powerpoint/2010/main" val="3178543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Sensor recording</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pic>
        <p:nvPicPr>
          <p:cNvPr id="6" name="Picture 4">
            <a:extLst>
              <a:ext uri="{FF2B5EF4-FFF2-40B4-BE49-F238E27FC236}">
                <a16:creationId xmlns:a16="http://schemas.microsoft.com/office/drawing/2014/main" id="{501DEBF5-2907-4B2C-B17B-58497E916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913" y="1115677"/>
            <a:ext cx="5839319" cy="546487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FE6AF5E-2AB7-470E-9F60-8FE4E03E47A7}"/>
              </a:ext>
            </a:extLst>
          </p:cNvPr>
          <p:cNvSpPr/>
          <p:nvPr/>
        </p:nvSpPr>
        <p:spPr>
          <a:xfrm>
            <a:off x="1298713" y="1649077"/>
            <a:ext cx="2133600" cy="1077218"/>
          </a:xfrm>
          <a:prstGeom prst="rect">
            <a:avLst/>
          </a:prstGeom>
        </p:spPr>
        <p:txBody>
          <a:bodyPr wrap="square">
            <a:spAutoFit/>
          </a:bodyPr>
          <a:lstStyle/>
          <a:p>
            <a:r>
              <a:rPr lang="en-US" sz="3200" dirty="0"/>
              <a:t>Passive sensor</a:t>
            </a:r>
          </a:p>
        </p:txBody>
      </p:sp>
      <p:sp>
        <p:nvSpPr>
          <p:cNvPr id="8" name="Rectangle 7">
            <a:extLst>
              <a:ext uri="{FF2B5EF4-FFF2-40B4-BE49-F238E27FC236}">
                <a16:creationId xmlns:a16="http://schemas.microsoft.com/office/drawing/2014/main" id="{ED4E73C7-3780-43DD-95D2-76A353455B9A}"/>
              </a:ext>
            </a:extLst>
          </p:cNvPr>
          <p:cNvSpPr/>
          <p:nvPr/>
        </p:nvSpPr>
        <p:spPr>
          <a:xfrm>
            <a:off x="1298713" y="4468477"/>
            <a:ext cx="2133600" cy="1077218"/>
          </a:xfrm>
          <a:prstGeom prst="rect">
            <a:avLst/>
          </a:prstGeom>
        </p:spPr>
        <p:txBody>
          <a:bodyPr wrap="square">
            <a:spAutoFit/>
          </a:bodyPr>
          <a:lstStyle/>
          <a:p>
            <a:r>
              <a:rPr lang="en-US" sz="3200" dirty="0"/>
              <a:t>Active sensor</a:t>
            </a:r>
          </a:p>
        </p:txBody>
      </p:sp>
    </p:spTree>
    <p:extLst>
      <p:ext uri="{BB962C8B-B14F-4D97-AF65-F5344CB8AC3E}">
        <p14:creationId xmlns:p14="http://schemas.microsoft.com/office/powerpoint/2010/main" val="515655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F473-C4F9-42D5-B327-8206519C6B13}"/>
              </a:ext>
            </a:extLst>
          </p:cNvPr>
          <p:cNvSpPr>
            <a:spLocks noGrp="1"/>
          </p:cNvSpPr>
          <p:nvPr>
            <p:ph type="title"/>
          </p:nvPr>
        </p:nvSpPr>
        <p:spPr>
          <a:xfrm>
            <a:off x="963651" y="211016"/>
            <a:ext cx="10264697" cy="885825"/>
          </a:xfrm>
        </p:spPr>
        <p:txBody>
          <a:bodyPr>
            <a:normAutofit/>
          </a:bodyPr>
          <a:lstStyle/>
          <a:p>
            <a:pPr algn="ctr"/>
            <a:endParaRPr lang="en-US" sz="4000" dirty="0">
              <a:solidFill>
                <a:srgbClr val="FFFFFF"/>
              </a:solidFill>
            </a:endParaRPr>
          </a:p>
        </p:txBody>
      </p:sp>
      <p:grpSp>
        <p:nvGrpSpPr>
          <p:cNvPr id="5" name="Group 4">
            <a:extLst>
              <a:ext uri="{FF2B5EF4-FFF2-40B4-BE49-F238E27FC236}">
                <a16:creationId xmlns:a16="http://schemas.microsoft.com/office/drawing/2014/main" id="{07E889B1-1FFD-4E50-843F-31E1C5B82099}"/>
              </a:ext>
            </a:extLst>
          </p:cNvPr>
          <p:cNvGrpSpPr/>
          <p:nvPr/>
        </p:nvGrpSpPr>
        <p:grpSpPr>
          <a:xfrm>
            <a:off x="219075" y="220434"/>
            <a:ext cx="11801475" cy="6432631"/>
            <a:chOff x="219075" y="220434"/>
            <a:chExt cx="11801475" cy="6432631"/>
          </a:xfrm>
        </p:grpSpPr>
        <p:sp>
          <p:nvSpPr>
            <p:cNvPr id="4" name="Rectangle 3">
              <a:extLst>
                <a:ext uri="{FF2B5EF4-FFF2-40B4-BE49-F238E27FC236}">
                  <a16:creationId xmlns:a16="http://schemas.microsoft.com/office/drawing/2014/main" id="{DFA97D65-3CC2-439A-B397-82430EC3523C}"/>
                </a:ext>
              </a:extLst>
            </p:cNvPr>
            <p:cNvSpPr/>
            <p:nvPr/>
          </p:nvSpPr>
          <p:spPr>
            <a:xfrm>
              <a:off x="219075" y="220434"/>
              <a:ext cx="11801475" cy="885825"/>
            </a:xfrm>
            <a:prstGeom prst="rect">
              <a:avLst/>
            </a:prstGeom>
            <a:solidFill>
              <a:srgbClr val="9000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NASA Satellite Constellation</a:t>
              </a:r>
            </a:p>
          </p:txBody>
        </p:sp>
        <p:pic>
          <p:nvPicPr>
            <p:cNvPr id="11" name="Picture 10" descr="Logo&#10;&#10;Description automatically generated">
              <a:extLst>
                <a:ext uri="{FF2B5EF4-FFF2-40B4-BE49-F238E27FC236}">
                  <a16:creationId xmlns:a16="http://schemas.microsoft.com/office/drawing/2014/main" id="{5F9D3FA2-8C76-4F38-B12F-A00E48C27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6057609"/>
              <a:ext cx="2617388" cy="595456"/>
            </a:xfrm>
            <a:prstGeom prst="rect">
              <a:avLst/>
            </a:prstGeom>
            <a:solidFill>
              <a:schemeClr val="bg1"/>
            </a:solidFill>
          </p:spPr>
        </p:pic>
      </p:grpSp>
      <p:pic>
        <p:nvPicPr>
          <p:cNvPr id="7" name="Picture 6">
            <a:extLst>
              <a:ext uri="{FF2B5EF4-FFF2-40B4-BE49-F238E27FC236}">
                <a16:creationId xmlns:a16="http://schemas.microsoft.com/office/drawing/2014/main" id="{E495B9DA-1ADB-494F-A9FB-A44EC7288311}"/>
              </a:ext>
            </a:extLst>
          </p:cNvPr>
          <p:cNvPicPr>
            <a:picLocks noChangeAspect="1"/>
          </p:cNvPicPr>
          <p:nvPr/>
        </p:nvPicPr>
        <p:blipFill rotWithShape="1">
          <a:blip r:embed="rId4">
            <a:extLst>
              <a:ext uri="{28A0092B-C50C-407E-A947-70E740481C1C}">
                <a14:useLocalDpi xmlns:a14="http://schemas.microsoft.com/office/drawing/2010/main" val="0"/>
              </a:ext>
            </a:extLst>
          </a:blip>
          <a:srcRect l="8333" t="10810" r="7500" b="3562"/>
          <a:stretch/>
        </p:blipFill>
        <p:spPr>
          <a:xfrm>
            <a:off x="1527769" y="1115677"/>
            <a:ext cx="9225723" cy="5279635"/>
          </a:xfrm>
          <a:prstGeom prst="rect">
            <a:avLst/>
          </a:prstGeom>
        </p:spPr>
      </p:pic>
    </p:spTree>
    <p:extLst>
      <p:ext uri="{BB962C8B-B14F-4D97-AF65-F5344CB8AC3E}">
        <p14:creationId xmlns:p14="http://schemas.microsoft.com/office/powerpoint/2010/main" val="3569607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3481</TotalTime>
  <Words>2057</Words>
  <Application>Microsoft Office PowerPoint</Application>
  <PresentationFormat>Widescreen</PresentationFormat>
  <Paragraphs>221</Paragraphs>
  <Slides>23</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Arial</vt:lpstr>
      <vt:lpstr>ArialMT</vt:lpstr>
      <vt:lpstr>Calibri</vt:lpstr>
      <vt:lpstr>Calibri Light</vt:lpstr>
      <vt:lpstr>CenturyGothic</vt:lpstr>
      <vt:lpstr>Times New Roman</vt:lpstr>
      <vt:lpstr>Times New Roman</vt:lpstr>
      <vt:lpstr>Verdana</vt:lpstr>
      <vt:lpstr>Wingdings</vt:lpstr>
      <vt:lpstr>Office Theme</vt:lpstr>
      <vt:lpstr>Introduction to Remote Sensing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Galante</dc:creator>
  <cp:lastModifiedBy>Peter Galante</cp:lastModifiedBy>
  <cp:revision>16</cp:revision>
  <dcterms:created xsi:type="dcterms:W3CDTF">2021-05-21T14:30:47Z</dcterms:created>
  <dcterms:modified xsi:type="dcterms:W3CDTF">2021-05-24T20:44:34Z</dcterms:modified>
</cp:coreProperties>
</file>